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61"/>
  </p:notesMasterIdLst>
  <p:sldIdLst>
    <p:sldId id="256" r:id="rId2"/>
    <p:sldId id="290" r:id="rId3"/>
    <p:sldId id="291" r:id="rId4"/>
    <p:sldId id="295" r:id="rId5"/>
    <p:sldId id="294"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 id="317" r:id="rId28"/>
    <p:sldId id="318" r:id="rId29"/>
    <p:sldId id="319" r:id="rId30"/>
    <p:sldId id="320" r:id="rId31"/>
    <p:sldId id="321" r:id="rId32"/>
    <p:sldId id="322" r:id="rId33"/>
    <p:sldId id="323" r:id="rId34"/>
    <p:sldId id="324" r:id="rId35"/>
    <p:sldId id="325" r:id="rId36"/>
    <p:sldId id="326" r:id="rId37"/>
    <p:sldId id="327" r:id="rId38"/>
    <p:sldId id="328" r:id="rId39"/>
    <p:sldId id="329" r:id="rId40"/>
    <p:sldId id="330" r:id="rId41"/>
    <p:sldId id="331" r:id="rId42"/>
    <p:sldId id="332" r:id="rId43"/>
    <p:sldId id="333" r:id="rId44"/>
    <p:sldId id="334" r:id="rId45"/>
    <p:sldId id="335" r:id="rId46"/>
    <p:sldId id="336" r:id="rId47"/>
    <p:sldId id="337" r:id="rId48"/>
    <p:sldId id="338" r:id="rId49"/>
    <p:sldId id="339" r:id="rId50"/>
    <p:sldId id="340" r:id="rId51"/>
    <p:sldId id="341" r:id="rId52"/>
    <p:sldId id="342" r:id="rId53"/>
    <p:sldId id="343" r:id="rId54"/>
    <p:sldId id="344" r:id="rId55"/>
    <p:sldId id="345" r:id="rId56"/>
    <p:sldId id="346" r:id="rId57"/>
    <p:sldId id="347" r:id="rId58"/>
    <p:sldId id="348" r:id="rId59"/>
    <p:sldId id="349"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5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7F5470-D612-44A3-89DE-AA28BE727109}" type="datetimeFigureOut">
              <a:rPr lang="en-US" smtClean="0"/>
              <a:t>4/10/2013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53AE46-F31B-4508-AFB1-52947E48F744}" type="slidenum">
              <a:rPr lang="en-US" smtClean="0"/>
              <a:t>‹#›</a:t>
            </a:fld>
            <a:endParaRPr lang="en-US"/>
          </a:p>
        </p:txBody>
      </p:sp>
    </p:spTree>
    <p:extLst>
      <p:ext uri="{BB962C8B-B14F-4D97-AF65-F5344CB8AC3E}">
        <p14:creationId xmlns:p14="http://schemas.microsoft.com/office/powerpoint/2010/main" val="2085136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AF90F72-CA8D-4954-8F0C-4A99B7766A4C}" type="datetime1">
              <a:rPr lang="en-US" smtClean="0"/>
              <a:t>4/10/2013</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B6F15528-21DE-4FAA-801E-634DDDAF4B2B}"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1DABED-BF09-4D77-A7C3-9C9DB984A092}" type="datetime1">
              <a:rPr lang="en-US" smtClean="0"/>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9787D2-5B5A-486D-8F14-8475A9B5356B}" type="datetime1">
              <a:rPr lang="en-US" smtClean="0"/>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7FD8D63-74EA-4D01-B313-030F36B2AC63}" type="datetime1">
              <a:rPr lang="en-US" smtClean="0"/>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75AB193A-8C5E-491D-8AB6-0B3C5167AB92}" type="datetime1">
              <a:rPr lang="en-US" smtClean="0"/>
              <a:t>4/10/2013</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B6F15528-21DE-4FAA-801E-634DDDAF4B2B}"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9D0D065-CD6C-40A1-A5A0-5487B2995FC3}" type="datetime1">
              <a:rPr lang="en-US" smtClean="0"/>
              <a:t>4/10/2013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487F4CB-4144-4306-93BC-A3E0F3C4C96F}" type="datetime1">
              <a:rPr lang="en-US" smtClean="0"/>
              <a:t>4/10/2013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9C921D9-928F-46C2-AE46-86493B31D084}" type="datetime1">
              <a:rPr lang="en-US" smtClean="0"/>
              <a:t>4/10/2013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469688-4263-418B-892A-95B39A845A1D}" type="datetime1">
              <a:rPr lang="en-US" smtClean="0"/>
              <a:t>4/10/2013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AFF5731-B950-4D37-9FB6-15878DEB9581}" type="datetime1">
              <a:rPr lang="en-US" smtClean="0"/>
              <a:t>4/10/2013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3F0295A-BB9F-4C98-A968-4A570DC26C2A}" type="datetime1">
              <a:rPr lang="en-US" smtClean="0"/>
              <a:t>4/10/2013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1B421F7-827D-4411-94DA-6ED61583EBF9}" type="datetime1">
              <a:rPr lang="en-US" smtClean="0"/>
              <a:t>4/10/2013</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6F15528-21DE-4FAA-801E-634DDDAF4B2B}"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sans.org/security-resources/policies/Policy_Primer.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itl.nist.gov/lab/bulletns/bltnsep06.ht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sans.org/reading_room/whitepapers/policyissues/information-security-policy-development-guide-large-small-companies_133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657600"/>
            <a:ext cx="6858000" cy="1219200"/>
          </a:xfrm>
        </p:spPr>
        <p:txBody>
          <a:bodyPr>
            <a:noAutofit/>
          </a:bodyPr>
          <a:lstStyle/>
          <a:p>
            <a:r>
              <a:rPr lang="en-US" sz="2600" dirty="0" smtClean="0"/>
              <a:t>Security </a:t>
            </a:r>
            <a:r>
              <a:rPr lang="en-US" sz="2600" dirty="0"/>
              <a:t>Policy</a:t>
            </a:r>
            <a:br>
              <a:rPr lang="en-US" sz="2600" dirty="0"/>
            </a:br>
            <a:r>
              <a:rPr lang="en-US" sz="2600" dirty="0"/>
              <a:t>Forensics </a:t>
            </a:r>
            <a:r>
              <a:rPr lang="en-US" sz="2600" dirty="0" smtClean="0"/>
              <a:t>and Incident Response</a:t>
            </a:r>
            <a:r>
              <a:rPr lang="en-US" sz="2600" dirty="0"/>
              <a:t/>
            </a:r>
            <a:br>
              <a:rPr lang="en-US" sz="2600" dirty="0"/>
            </a:br>
            <a:r>
              <a:rPr lang="en-US" sz="2600" dirty="0"/>
              <a:t>Legal Considerations</a:t>
            </a:r>
            <a:br>
              <a:rPr lang="en-US" sz="2600" dirty="0"/>
            </a:br>
            <a:endParaRPr lang="en-US" sz="2600" dirty="0"/>
          </a:p>
        </p:txBody>
      </p:sp>
      <p:sp>
        <p:nvSpPr>
          <p:cNvPr id="3" name="Subtitle 2"/>
          <p:cNvSpPr>
            <a:spLocks noGrp="1"/>
          </p:cNvSpPr>
          <p:nvPr>
            <p:ph type="subTitle" idx="1"/>
          </p:nvPr>
        </p:nvSpPr>
        <p:spPr/>
        <p:txBody>
          <a:bodyPr>
            <a:normAutofit fontScale="70000" lnSpcReduction="20000"/>
          </a:bodyPr>
          <a:lstStyle/>
          <a:p>
            <a:r>
              <a:rPr lang="en-US" dirty="0" smtClean="0"/>
              <a:t>INFSCI 1075: </a:t>
            </a:r>
            <a:r>
              <a:rPr lang="en-US" smtClean="0"/>
              <a:t>Network Security  </a:t>
            </a:r>
            <a:r>
              <a:rPr lang="en-US"/>
              <a:t>–  Spring 2013</a:t>
            </a:r>
            <a:endParaRPr lang="en-US" dirty="0" smtClean="0"/>
          </a:p>
          <a:p>
            <a:r>
              <a:rPr lang="en-US" dirty="0" smtClean="0"/>
              <a:t>Amir </a:t>
            </a:r>
            <a:r>
              <a:rPr lang="en-US" dirty="0" err="1" smtClean="0"/>
              <a:t>Masoumzadeh</a:t>
            </a:r>
            <a:endParaRPr lang="en-US" dirty="0"/>
          </a:p>
        </p:txBody>
      </p:sp>
    </p:spTree>
    <p:extLst>
      <p:ext uri="{BB962C8B-B14F-4D97-AF65-F5344CB8AC3E}">
        <p14:creationId xmlns:p14="http://schemas.microsoft.com/office/powerpoint/2010/main" val="1387729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Policy Framework </a:t>
            </a:r>
            <a:r>
              <a:rPr lang="en-US" dirty="0" smtClean="0"/>
              <a:t>Template</a:t>
            </a:r>
            <a:r>
              <a:rPr lang="en-US" baseline="30000" dirty="0" smtClean="0"/>
              <a:t>*</a:t>
            </a:r>
            <a:endParaRPr lang="en-US" baseline="300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10</a:t>
            </a:fld>
            <a:endParaRPr lang="en-US"/>
          </a:p>
        </p:txBody>
      </p:sp>
      <p:sp>
        <p:nvSpPr>
          <p:cNvPr id="4" name="Content Placeholder 3"/>
          <p:cNvSpPr>
            <a:spLocks noGrp="1"/>
          </p:cNvSpPr>
          <p:nvPr>
            <p:ph sz="quarter" idx="1"/>
          </p:nvPr>
        </p:nvSpPr>
        <p:spPr/>
        <p:txBody>
          <a:bodyPr>
            <a:normAutofit lnSpcReduction="10000"/>
          </a:bodyPr>
          <a:lstStyle/>
          <a:p>
            <a:r>
              <a:rPr lang="en-US" dirty="0"/>
              <a:t>Developing a policy template should be one of the initial steps a security organization completes as part of developing their security policy </a:t>
            </a:r>
            <a:r>
              <a:rPr lang="en-US" dirty="0" smtClean="0"/>
              <a:t>framework</a:t>
            </a:r>
            <a:endParaRPr lang="en-US" dirty="0"/>
          </a:p>
          <a:p>
            <a:r>
              <a:rPr lang="en-US" dirty="0"/>
              <a:t>Having a policy template will ensure consistency throughout all of their </a:t>
            </a:r>
            <a:r>
              <a:rPr lang="en-US" dirty="0" smtClean="0"/>
              <a:t>policies</a:t>
            </a:r>
            <a:endParaRPr lang="en-US" dirty="0"/>
          </a:p>
          <a:p>
            <a:r>
              <a:rPr lang="en-US" dirty="0"/>
              <a:t>Overview</a:t>
            </a:r>
          </a:p>
          <a:p>
            <a:pPr lvl="1"/>
            <a:r>
              <a:rPr lang="en-US" dirty="0"/>
              <a:t>Why are we implementing this policy?</a:t>
            </a:r>
          </a:p>
          <a:p>
            <a:pPr lvl="1"/>
            <a:r>
              <a:rPr lang="en-US" dirty="0"/>
              <a:t>What behaviors are we trying to govern?</a:t>
            </a:r>
          </a:p>
          <a:p>
            <a:pPr lvl="1"/>
            <a:r>
              <a:rPr lang="en-US" dirty="0"/>
              <a:t>What conflict or problem does this policy intend to resolve?</a:t>
            </a:r>
          </a:p>
          <a:p>
            <a:pPr lvl="1"/>
            <a:r>
              <a:rPr lang="en-US" dirty="0"/>
              <a:t>What is the </a:t>
            </a:r>
            <a:r>
              <a:rPr lang="en-US" dirty="0" smtClean="0"/>
              <a:t>overall </a:t>
            </a:r>
            <a:r>
              <a:rPr lang="en-US" dirty="0"/>
              <a:t>benefit</a:t>
            </a:r>
            <a:r>
              <a:rPr lang="en-US" dirty="0" smtClean="0"/>
              <a:t>?</a:t>
            </a:r>
          </a:p>
          <a:p>
            <a:pPr lvl="1"/>
            <a:endParaRPr lang="en-US" dirty="0" smtClean="0"/>
          </a:p>
          <a:p>
            <a:pPr marL="0" indent="0">
              <a:buNone/>
            </a:pPr>
            <a:r>
              <a:rPr lang="en-US" baseline="30000" dirty="0" smtClean="0"/>
              <a:t>* </a:t>
            </a:r>
            <a:r>
              <a:rPr lang="en-US" baseline="30000" dirty="0" smtClean="0">
                <a:hlinkClick r:id="rId2"/>
              </a:rPr>
              <a:t>http</a:t>
            </a:r>
            <a:r>
              <a:rPr lang="en-US" baseline="30000" dirty="0">
                <a:hlinkClick r:id="rId2"/>
              </a:rPr>
              <a:t>://</a:t>
            </a:r>
            <a:r>
              <a:rPr lang="en-US" baseline="30000" dirty="0" smtClean="0">
                <a:hlinkClick r:id="rId2"/>
              </a:rPr>
              <a:t>www.sans.org/security-resources/policies/Policy_Primer.pdf</a:t>
            </a:r>
            <a:endParaRPr lang="en-US" baseline="30000" dirty="0"/>
          </a:p>
        </p:txBody>
      </p:sp>
    </p:spTree>
    <p:extLst>
      <p:ext uri="{BB962C8B-B14F-4D97-AF65-F5344CB8AC3E}">
        <p14:creationId xmlns:p14="http://schemas.microsoft.com/office/powerpoint/2010/main" val="3665055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fade">
                                      <p:cBhvr>
                                        <p:cTn id="15" dur="500"/>
                                        <p:tgtEl>
                                          <p:spTgt spid="4">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fade">
                                      <p:cBhvr>
                                        <p:cTn id="18" dur="500"/>
                                        <p:tgtEl>
                                          <p:spTgt spid="4">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Effect transition="in" filter="fade">
                                      <p:cBhvr>
                                        <p:cTn id="21" dur="500"/>
                                        <p:tgtEl>
                                          <p:spTgt spid="4">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
                                            <p:txEl>
                                              <p:pRg st="6" end="6"/>
                                            </p:txEl>
                                          </p:spTgt>
                                        </p:tgtEl>
                                        <p:attrNameLst>
                                          <p:attrName>style.visibility</p:attrName>
                                        </p:attrNameLst>
                                      </p:cBhvr>
                                      <p:to>
                                        <p:strVal val="visible"/>
                                      </p:to>
                                    </p:set>
                                    <p:animEffect transition="in" filter="fade">
                                      <p:cBhvr>
                                        <p:cTn id="24"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Policy Framework </a:t>
            </a:r>
            <a:r>
              <a:rPr lang="en-US" dirty="0" smtClean="0"/>
              <a:t>Template (cont.)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11</a:t>
            </a:fld>
            <a:endParaRPr lang="en-US"/>
          </a:p>
        </p:txBody>
      </p:sp>
      <p:sp>
        <p:nvSpPr>
          <p:cNvPr id="4" name="Content Placeholder 3"/>
          <p:cNvSpPr>
            <a:spLocks noGrp="1"/>
          </p:cNvSpPr>
          <p:nvPr>
            <p:ph sz="quarter" idx="1"/>
          </p:nvPr>
        </p:nvSpPr>
        <p:spPr/>
        <p:txBody>
          <a:bodyPr>
            <a:normAutofit/>
          </a:bodyPr>
          <a:lstStyle/>
          <a:p>
            <a:r>
              <a:rPr lang="en-US" dirty="0"/>
              <a:t>Scope</a:t>
            </a:r>
          </a:p>
          <a:p>
            <a:pPr lvl="1"/>
            <a:r>
              <a:rPr lang="en-US" dirty="0"/>
              <a:t>Who must observe the policy?</a:t>
            </a:r>
          </a:p>
          <a:p>
            <a:pPr lvl="1"/>
            <a:r>
              <a:rPr lang="en-US" dirty="0"/>
              <a:t>Who must understand the policy in order to perform their job?</a:t>
            </a:r>
          </a:p>
          <a:p>
            <a:pPr lvl="1"/>
            <a:r>
              <a:rPr lang="en-US" dirty="0"/>
              <a:t>What technologies or groups are included in this policy?</a:t>
            </a:r>
          </a:p>
          <a:p>
            <a:pPr lvl="1"/>
            <a:r>
              <a:rPr lang="en-US" dirty="0"/>
              <a:t>Are there any exception to this policy?</a:t>
            </a:r>
          </a:p>
          <a:p>
            <a:r>
              <a:rPr lang="en-US" dirty="0"/>
              <a:t>Policy Statements</a:t>
            </a:r>
          </a:p>
          <a:p>
            <a:pPr lvl="1"/>
            <a:r>
              <a:rPr lang="en-US" dirty="0"/>
              <a:t>What behaviors are we trying to govern?</a:t>
            </a:r>
          </a:p>
          <a:p>
            <a:pPr lvl="1"/>
            <a:r>
              <a:rPr lang="en-US" dirty="0"/>
              <a:t>What are the responsibilities that each person must reach for compliance?</a:t>
            </a:r>
          </a:p>
          <a:p>
            <a:pPr lvl="1"/>
            <a:r>
              <a:rPr lang="en-US" dirty="0"/>
              <a:t>What are the general technical requirements for the individuals or devices to be in compliance with the policy?</a:t>
            </a:r>
          </a:p>
          <a:p>
            <a:endParaRPr lang="en-US" dirty="0"/>
          </a:p>
          <a:p>
            <a:endParaRPr lang="en-US" dirty="0"/>
          </a:p>
        </p:txBody>
      </p:sp>
    </p:spTree>
    <p:extLst>
      <p:ext uri="{BB962C8B-B14F-4D97-AF65-F5344CB8AC3E}">
        <p14:creationId xmlns:p14="http://schemas.microsoft.com/office/powerpoint/2010/main" val="3665055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500"/>
                                        <p:tgtEl>
                                          <p:spTgt spid="4">
                                            <p:txEl>
                                              <p:pRg st="5" end="5"/>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6" end="6"/>
                                            </p:txEl>
                                          </p:spTgt>
                                        </p:tgtEl>
                                        <p:attrNameLst>
                                          <p:attrName>style.visibility</p:attrName>
                                        </p:attrNameLst>
                                      </p:cBhvr>
                                      <p:to>
                                        <p:strVal val="visible"/>
                                      </p:to>
                                    </p:set>
                                    <p:animEffect transition="in" filter="fade">
                                      <p:cBhvr>
                                        <p:cTn id="10" dur="500"/>
                                        <p:tgtEl>
                                          <p:spTgt spid="4">
                                            <p:txEl>
                                              <p:pRg st="6" end="6"/>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animEffect transition="in" filter="fade">
                                      <p:cBhvr>
                                        <p:cTn id="13" dur="500"/>
                                        <p:tgtEl>
                                          <p:spTgt spid="4">
                                            <p:txEl>
                                              <p:pRg st="7" end="7"/>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8" end="8"/>
                                            </p:txEl>
                                          </p:spTgt>
                                        </p:tgtEl>
                                        <p:attrNameLst>
                                          <p:attrName>style.visibility</p:attrName>
                                        </p:attrNameLst>
                                      </p:cBhvr>
                                      <p:to>
                                        <p:strVal val="visible"/>
                                      </p:to>
                                    </p:set>
                                    <p:animEffect transition="in" filter="fade">
                                      <p:cBhvr>
                                        <p:cTn id="16"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Policy Framework Template (cont.)</a:t>
            </a:r>
          </a:p>
        </p:txBody>
      </p:sp>
      <p:sp>
        <p:nvSpPr>
          <p:cNvPr id="3" name="Slide Number Placeholder 2"/>
          <p:cNvSpPr>
            <a:spLocks noGrp="1"/>
          </p:cNvSpPr>
          <p:nvPr>
            <p:ph type="sldNum" sz="quarter" idx="12"/>
          </p:nvPr>
        </p:nvSpPr>
        <p:spPr/>
        <p:txBody>
          <a:bodyPr/>
          <a:lstStyle/>
          <a:p>
            <a:fld id="{B6F15528-21DE-4FAA-801E-634DDDAF4B2B}" type="slidenum">
              <a:rPr lang="en-US" smtClean="0"/>
              <a:pPr/>
              <a:t>12</a:t>
            </a:fld>
            <a:endParaRPr lang="en-US"/>
          </a:p>
        </p:txBody>
      </p:sp>
      <p:sp>
        <p:nvSpPr>
          <p:cNvPr id="4" name="Content Placeholder 3"/>
          <p:cNvSpPr>
            <a:spLocks noGrp="1"/>
          </p:cNvSpPr>
          <p:nvPr>
            <p:ph sz="quarter" idx="1"/>
          </p:nvPr>
        </p:nvSpPr>
        <p:spPr/>
        <p:txBody>
          <a:bodyPr>
            <a:normAutofit fontScale="92500" lnSpcReduction="10000"/>
          </a:bodyPr>
          <a:lstStyle/>
          <a:p>
            <a:r>
              <a:rPr lang="en-US" dirty="0"/>
              <a:t>References</a:t>
            </a:r>
          </a:p>
          <a:p>
            <a:pPr lvl="1"/>
            <a:r>
              <a:rPr lang="en-US" dirty="0"/>
              <a:t>List of any corresponding standards (specifications) documentation</a:t>
            </a:r>
          </a:p>
          <a:p>
            <a:pPr lvl="1"/>
            <a:r>
              <a:rPr lang="en-US" dirty="0"/>
              <a:t>Links to guidelines (“best practices”) that relate to the policy </a:t>
            </a:r>
            <a:r>
              <a:rPr lang="en-US" dirty="0" smtClean="0"/>
              <a:t>statement</a:t>
            </a:r>
            <a:endParaRPr lang="en-US" dirty="0"/>
          </a:p>
          <a:p>
            <a:r>
              <a:rPr lang="en-US" dirty="0"/>
              <a:t>Enforcement</a:t>
            </a:r>
          </a:p>
          <a:p>
            <a:pPr lvl="1"/>
            <a:r>
              <a:rPr lang="en-US" dirty="0"/>
              <a:t>Identifies penalties for violating the </a:t>
            </a:r>
            <a:r>
              <a:rPr lang="en-US" dirty="0" smtClean="0"/>
              <a:t>policy (provided </a:t>
            </a:r>
            <a:r>
              <a:rPr lang="en-US" dirty="0"/>
              <a:t>by your legal </a:t>
            </a:r>
            <a:r>
              <a:rPr lang="en-US" dirty="0" smtClean="0"/>
              <a:t>department)</a:t>
            </a:r>
            <a:endParaRPr lang="en-US" dirty="0"/>
          </a:p>
          <a:p>
            <a:r>
              <a:rPr lang="en-US" dirty="0"/>
              <a:t>Definitions</a:t>
            </a:r>
          </a:p>
          <a:p>
            <a:pPr lvl="1"/>
            <a:r>
              <a:rPr lang="en-US" dirty="0"/>
              <a:t>Clarifies any terminology, acronyms, or other ambiguities that arise in the previous </a:t>
            </a:r>
            <a:r>
              <a:rPr lang="en-US" dirty="0" smtClean="0"/>
              <a:t>sections</a:t>
            </a:r>
            <a:endParaRPr lang="en-US" dirty="0"/>
          </a:p>
          <a:p>
            <a:r>
              <a:rPr lang="en-US" dirty="0"/>
              <a:t>Revision History</a:t>
            </a:r>
          </a:p>
          <a:p>
            <a:pPr lvl="1"/>
            <a:r>
              <a:rPr lang="en-US" dirty="0"/>
              <a:t>Should contain a short summary of all the revisions made to the policy, starting with the initial implementation </a:t>
            </a:r>
            <a:r>
              <a:rPr lang="en-US" dirty="0" smtClean="0"/>
              <a:t>date</a:t>
            </a:r>
            <a:endParaRPr lang="en-US" dirty="0"/>
          </a:p>
          <a:p>
            <a:endParaRPr lang="en-US" dirty="0"/>
          </a:p>
          <a:p>
            <a:endParaRPr lang="en-US" dirty="0"/>
          </a:p>
        </p:txBody>
      </p:sp>
    </p:spTree>
    <p:extLst>
      <p:ext uri="{BB962C8B-B14F-4D97-AF65-F5344CB8AC3E}">
        <p14:creationId xmlns:p14="http://schemas.microsoft.com/office/powerpoint/2010/main" val="3665055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fade">
                                      <p:cBhvr>
                                        <p:cTn id="10" dur="500"/>
                                        <p:tgtEl>
                                          <p:spTgt spid="4">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Effect transition="in" filter="fade">
                                      <p:cBhvr>
                                        <p:cTn id="15" dur="500"/>
                                        <p:tgtEl>
                                          <p:spTgt spid="4">
                                            <p:txEl>
                                              <p:pRg st="5" end="5"/>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6" end="6"/>
                                            </p:txEl>
                                          </p:spTgt>
                                        </p:tgtEl>
                                        <p:attrNameLst>
                                          <p:attrName>style.visibility</p:attrName>
                                        </p:attrNameLst>
                                      </p:cBhvr>
                                      <p:to>
                                        <p:strVal val="visible"/>
                                      </p:to>
                                    </p:set>
                                    <p:animEffect transition="in" filter="fade">
                                      <p:cBhvr>
                                        <p:cTn id="18" dur="500"/>
                                        <p:tgtEl>
                                          <p:spTgt spid="4">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Effect transition="in" filter="fade">
                                      <p:cBhvr>
                                        <p:cTn id="23" dur="500"/>
                                        <p:tgtEl>
                                          <p:spTgt spid="4">
                                            <p:txEl>
                                              <p:pRg st="7" end="7"/>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
                                            <p:txEl>
                                              <p:pRg st="8" end="8"/>
                                            </p:txEl>
                                          </p:spTgt>
                                        </p:tgtEl>
                                        <p:attrNameLst>
                                          <p:attrName>style.visibility</p:attrName>
                                        </p:attrNameLst>
                                      </p:cBhvr>
                                      <p:to>
                                        <p:strVal val="visible"/>
                                      </p:to>
                                    </p:set>
                                    <p:animEffect transition="in" filter="fade">
                                      <p:cBhvr>
                                        <p:cTn id="26"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Policies Everyone Should Have</a:t>
            </a:r>
          </a:p>
        </p:txBody>
      </p:sp>
      <p:sp>
        <p:nvSpPr>
          <p:cNvPr id="3" name="Slide Number Placeholder 2"/>
          <p:cNvSpPr>
            <a:spLocks noGrp="1"/>
          </p:cNvSpPr>
          <p:nvPr>
            <p:ph type="sldNum" sz="quarter" idx="12"/>
          </p:nvPr>
        </p:nvSpPr>
        <p:spPr/>
        <p:txBody>
          <a:bodyPr/>
          <a:lstStyle/>
          <a:p>
            <a:fld id="{B6F15528-21DE-4FAA-801E-634DDDAF4B2B}" type="slidenum">
              <a:rPr lang="en-US" smtClean="0"/>
              <a:pPr/>
              <a:t>13</a:t>
            </a:fld>
            <a:endParaRPr lang="en-US"/>
          </a:p>
        </p:txBody>
      </p:sp>
      <p:sp>
        <p:nvSpPr>
          <p:cNvPr id="4" name="Content Placeholder 3"/>
          <p:cNvSpPr>
            <a:spLocks noGrp="1"/>
          </p:cNvSpPr>
          <p:nvPr>
            <p:ph sz="quarter" idx="1"/>
          </p:nvPr>
        </p:nvSpPr>
        <p:spPr/>
        <p:txBody>
          <a:bodyPr/>
          <a:lstStyle/>
          <a:p>
            <a:r>
              <a:rPr lang="en-US" dirty="0"/>
              <a:t>Information Classification Security Policy</a:t>
            </a:r>
          </a:p>
          <a:p>
            <a:r>
              <a:rPr lang="en-US" dirty="0"/>
              <a:t>Acceptable Use Policy</a:t>
            </a:r>
          </a:p>
          <a:p>
            <a:r>
              <a:rPr lang="en-US" dirty="0"/>
              <a:t>Minimum Access Policy</a:t>
            </a:r>
          </a:p>
          <a:p>
            <a:r>
              <a:rPr lang="en-US" dirty="0"/>
              <a:t>Network Access Policy</a:t>
            </a:r>
          </a:p>
          <a:p>
            <a:r>
              <a:rPr lang="en-US" dirty="0"/>
              <a:t>Remote Access Policy</a:t>
            </a:r>
          </a:p>
          <a:p>
            <a:r>
              <a:rPr lang="en-US" dirty="0"/>
              <a:t>Acceptable Encryption Policy</a:t>
            </a:r>
          </a:p>
          <a:p>
            <a:r>
              <a:rPr lang="en-US" dirty="0"/>
              <a:t>Web Server Security Policy</a:t>
            </a:r>
          </a:p>
          <a:p>
            <a:r>
              <a:rPr lang="en-US" dirty="0"/>
              <a:t>Extranet Policy</a:t>
            </a:r>
          </a:p>
          <a:p>
            <a:r>
              <a:rPr lang="en-US" dirty="0"/>
              <a:t>Application Server Provider Policy</a:t>
            </a:r>
          </a:p>
          <a:p>
            <a:r>
              <a:rPr lang="en-US" dirty="0"/>
              <a:t>Authentication Credentials Policy</a:t>
            </a:r>
          </a:p>
          <a:p>
            <a:endParaRPr lang="en-US" dirty="0"/>
          </a:p>
        </p:txBody>
      </p:sp>
    </p:spTree>
    <p:extLst>
      <p:ext uri="{BB962C8B-B14F-4D97-AF65-F5344CB8AC3E}">
        <p14:creationId xmlns:p14="http://schemas.microsoft.com/office/powerpoint/2010/main" val="36650552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Policies </a:t>
            </a:r>
            <a:r>
              <a:rPr lang="en-US" dirty="0" smtClean="0"/>
              <a:t>Are Not Enough</a:t>
            </a:r>
            <a:r>
              <a:rPr lang="en-US" dirty="0"/>
              <a:t>!</a:t>
            </a:r>
          </a:p>
        </p:txBody>
      </p:sp>
      <p:sp>
        <p:nvSpPr>
          <p:cNvPr id="3" name="Slide Number Placeholder 2"/>
          <p:cNvSpPr>
            <a:spLocks noGrp="1"/>
          </p:cNvSpPr>
          <p:nvPr>
            <p:ph type="sldNum" sz="quarter" idx="12"/>
          </p:nvPr>
        </p:nvSpPr>
        <p:spPr/>
        <p:txBody>
          <a:bodyPr/>
          <a:lstStyle/>
          <a:p>
            <a:fld id="{B6F15528-21DE-4FAA-801E-634DDDAF4B2B}" type="slidenum">
              <a:rPr lang="en-US" smtClean="0"/>
              <a:pPr/>
              <a:t>14</a:t>
            </a:fld>
            <a:endParaRPr lang="en-US"/>
          </a:p>
        </p:txBody>
      </p:sp>
      <p:sp>
        <p:nvSpPr>
          <p:cNvPr id="4" name="Content Placeholder 3"/>
          <p:cNvSpPr>
            <a:spLocks noGrp="1"/>
          </p:cNvSpPr>
          <p:nvPr>
            <p:ph sz="quarter" idx="1"/>
          </p:nvPr>
        </p:nvSpPr>
        <p:spPr/>
        <p:txBody>
          <a:bodyPr/>
          <a:lstStyle/>
          <a:p>
            <a:r>
              <a:rPr lang="en-US" dirty="0"/>
              <a:t>Just having good policies </a:t>
            </a:r>
            <a:r>
              <a:rPr lang="en-US" dirty="0" smtClean="0"/>
              <a:t>is not </a:t>
            </a:r>
            <a:r>
              <a:rPr lang="en-US" dirty="0"/>
              <a:t>enough</a:t>
            </a:r>
          </a:p>
          <a:p>
            <a:pPr lvl="1"/>
            <a:r>
              <a:rPr lang="en-US" dirty="0"/>
              <a:t>Employees must be educated about the policies</a:t>
            </a:r>
          </a:p>
          <a:p>
            <a:pPr lvl="2"/>
            <a:r>
              <a:rPr lang="en-US" dirty="0"/>
              <a:t>Policies should be part of a greater, overall security awareness </a:t>
            </a:r>
            <a:r>
              <a:rPr lang="en-US" dirty="0" smtClean="0"/>
              <a:t>program</a:t>
            </a:r>
            <a:endParaRPr lang="en-US" dirty="0"/>
          </a:p>
          <a:p>
            <a:pPr lvl="1"/>
            <a:r>
              <a:rPr lang="en-US" dirty="0"/>
              <a:t>Policies must be enforced</a:t>
            </a:r>
          </a:p>
          <a:p>
            <a:pPr lvl="2"/>
            <a:r>
              <a:rPr lang="en-US" dirty="0"/>
              <a:t>For policies to be effective employees should be required to follow </a:t>
            </a:r>
            <a:r>
              <a:rPr lang="en-US" dirty="0" smtClean="0"/>
              <a:t>them</a:t>
            </a:r>
            <a:endParaRPr lang="en-US" dirty="0"/>
          </a:p>
          <a:p>
            <a:pPr lvl="2"/>
            <a:r>
              <a:rPr lang="en-US" dirty="0"/>
              <a:t>Failure to do so should result in appropriate disciplinary </a:t>
            </a:r>
            <a:r>
              <a:rPr lang="en-US" dirty="0" smtClean="0"/>
              <a:t>action</a:t>
            </a:r>
            <a:endParaRPr lang="en-US" dirty="0"/>
          </a:p>
          <a:p>
            <a:pPr lvl="2"/>
            <a:r>
              <a:rPr lang="en-US" dirty="0"/>
              <a:t>Management support is particularly important!</a:t>
            </a:r>
          </a:p>
          <a:p>
            <a:endParaRPr lang="en-US" dirty="0"/>
          </a:p>
        </p:txBody>
      </p:sp>
    </p:spTree>
    <p:extLst>
      <p:ext uri="{BB962C8B-B14F-4D97-AF65-F5344CB8AC3E}">
        <p14:creationId xmlns:p14="http://schemas.microsoft.com/office/powerpoint/2010/main" val="36650552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Forensics and </a:t>
            </a:r>
            <a:br>
              <a:rPr lang="en-US" dirty="0"/>
            </a:br>
            <a:r>
              <a:rPr lang="en-US" dirty="0"/>
              <a:t>Incident - </a:t>
            </a:r>
            <a:r>
              <a:rPr lang="en-US" dirty="0" smtClean="0"/>
              <a:t>Response </a:t>
            </a:r>
            <a:endParaRPr lang="en-US" dirty="0"/>
          </a:p>
        </p:txBody>
      </p:sp>
      <p:sp>
        <p:nvSpPr>
          <p:cNvPr id="6" name="Text Placeholder 5"/>
          <p:cNvSpPr>
            <a:spLocks noGrp="1"/>
          </p:cNvSpPr>
          <p:nvPr>
            <p:ph type="body" idx="1"/>
          </p:nvPr>
        </p:nvSpPr>
        <p:spPr/>
        <p:txBody>
          <a:bodyPr/>
          <a:lstStyle/>
          <a:p>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36650552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Digital Forensics – What is it?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
        <p:nvSpPr>
          <p:cNvPr id="6" name="Content Placeholder 5"/>
          <p:cNvSpPr>
            <a:spLocks noGrp="1"/>
          </p:cNvSpPr>
          <p:nvPr>
            <p:ph sz="quarter" idx="1"/>
          </p:nvPr>
        </p:nvSpPr>
        <p:spPr/>
        <p:txBody>
          <a:bodyPr/>
          <a:lstStyle/>
          <a:p>
            <a:r>
              <a:rPr lang="en-US" dirty="0" smtClean="0"/>
              <a:t>A </a:t>
            </a:r>
            <a:r>
              <a:rPr lang="en-US" dirty="0"/>
              <a:t>process involving computer investigation and analysis techniques </a:t>
            </a:r>
            <a:r>
              <a:rPr lang="en-US" dirty="0" smtClean="0"/>
              <a:t>for </a:t>
            </a:r>
            <a:r>
              <a:rPr lang="en-US" dirty="0">
                <a:solidFill>
                  <a:schemeClr val="accent1"/>
                </a:solidFill>
              </a:rPr>
              <a:t>identification, preservation, extraction, documentation and interpretation</a:t>
            </a:r>
            <a:r>
              <a:rPr lang="en-US" dirty="0"/>
              <a:t> of computer data to determine potential legal </a:t>
            </a:r>
            <a:r>
              <a:rPr lang="en-US" dirty="0" smtClean="0"/>
              <a:t>evidence</a:t>
            </a:r>
            <a:endParaRPr lang="en-US" dirty="0"/>
          </a:p>
          <a:p>
            <a:endParaRPr lang="en-US" dirty="0"/>
          </a:p>
        </p:txBody>
      </p:sp>
    </p:spTree>
    <p:extLst>
      <p:ext uri="{BB962C8B-B14F-4D97-AF65-F5344CB8AC3E}">
        <p14:creationId xmlns:p14="http://schemas.microsoft.com/office/powerpoint/2010/main" val="16313395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Digital Forensics Necessary?</a:t>
            </a:r>
          </a:p>
        </p:txBody>
      </p:sp>
      <p:sp>
        <p:nvSpPr>
          <p:cNvPr id="3" name="Slide Number Placeholder 2"/>
          <p:cNvSpPr>
            <a:spLocks noGrp="1"/>
          </p:cNvSpPr>
          <p:nvPr>
            <p:ph type="sldNum" sz="quarter" idx="12"/>
          </p:nvPr>
        </p:nvSpPr>
        <p:spPr/>
        <p:txBody>
          <a:bodyPr/>
          <a:lstStyle/>
          <a:p>
            <a:fld id="{B6F15528-21DE-4FAA-801E-634DDDAF4B2B}" type="slidenum">
              <a:rPr lang="en-US" smtClean="0"/>
              <a:pPr/>
              <a:t>17</a:t>
            </a:fld>
            <a:endParaRPr lang="en-US"/>
          </a:p>
        </p:txBody>
      </p:sp>
      <p:sp>
        <p:nvSpPr>
          <p:cNvPr id="4" name="Content Placeholder 3"/>
          <p:cNvSpPr>
            <a:spLocks noGrp="1"/>
          </p:cNvSpPr>
          <p:nvPr>
            <p:ph sz="quarter" idx="1"/>
          </p:nvPr>
        </p:nvSpPr>
        <p:spPr/>
        <p:txBody>
          <a:bodyPr/>
          <a:lstStyle/>
          <a:p>
            <a:r>
              <a:rPr lang="en-US" dirty="0"/>
              <a:t>Although most people associate digital forensics with cyber-crime, this is not the only place where it is </a:t>
            </a:r>
            <a:r>
              <a:rPr lang="en-US" dirty="0" smtClean="0"/>
              <a:t>necessary</a:t>
            </a:r>
          </a:p>
          <a:p>
            <a:r>
              <a:rPr lang="en-US" dirty="0" smtClean="0"/>
              <a:t>Evidence </a:t>
            </a:r>
            <a:r>
              <a:rPr lang="en-US" dirty="0"/>
              <a:t>may be required:</a:t>
            </a:r>
          </a:p>
          <a:p>
            <a:pPr lvl="1"/>
            <a:r>
              <a:rPr lang="en-US" dirty="0"/>
              <a:t>In disputed transactions</a:t>
            </a:r>
          </a:p>
          <a:p>
            <a:pPr lvl="1"/>
            <a:r>
              <a:rPr lang="en-US" dirty="0"/>
              <a:t>In allegations of employee misconduct</a:t>
            </a:r>
          </a:p>
          <a:p>
            <a:pPr lvl="1"/>
            <a:r>
              <a:rPr lang="en-US" dirty="0"/>
              <a:t>To show compliance with legal and regulatory rules</a:t>
            </a:r>
          </a:p>
          <a:p>
            <a:pPr lvl="1"/>
            <a:r>
              <a:rPr lang="en-US" dirty="0"/>
              <a:t>To avoid charges of breach of contract</a:t>
            </a:r>
          </a:p>
          <a:p>
            <a:pPr lvl="1"/>
            <a:r>
              <a:rPr lang="en-US" dirty="0"/>
              <a:t>To support insurance claims after loss</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6916362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Need for Digital Evidence</a:t>
            </a:r>
          </a:p>
        </p:txBody>
      </p:sp>
      <p:sp>
        <p:nvSpPr>
          <p:cNvPr id="3" name="Slide Number Placeholder 2"/>
          <p:cNvSpPr>
            <a:spLocks noGrp="1"/>
          </p:cNvSpPr>
          <p:nvPr>
            <p:ph type="sldNum" sz="quarter" idx="12"/>
          </p:nvPr>
        </p:nvSpPr>
        <p:spPr/>
        <p:txBody>
          <a:bodyPr/>
          <a:lstStyle/>
          <a:p>
            <a:fld id="{B6F15528-21DE-4FAA-801E-634DDDAF4B2B}" type="slidenum">
              <a:rPr lang="en-US" smtClean="0"/>
              <a:pPr/>
              <a:t>18</a:t>
            </a:fld>
            <a:endParaRPr lang="en-US"/>
          </a:p>
        </p:txBody>
      </p:sp>
      <p:sp>
        <p:nvSpPr>
          <p:cNvPr id="4" name="Content Placeholder 3"/>
          <p:cNvSpPr>
            <a:spLocks noGrp="1"/>
          </p:cNvSpPr>
          <p:nvPr>
            <p:ph sz="quarter" idx="1"/>
          </p:nvPr>
        </p:nvSpPr>
        <p:spPr/>
        <p:txBody>
          <a:bodyPr>
            <a:normAutofit fontScale="92500" lnSpcReduction="10000"/>
          </a:bodyPr>
          <a:lstStyle/>
          <a:p>
            <a:r>
              <a:rPr lang="en-US" dirty="0" smtClean="0"/>
              <a:t>Many </a:t>
            </a:r>
            <a:r>
              <a:rPr lang="en-US" dirty="0"/>
              <a:t>businesses already have disaster response plans to deal with fire, flood, etc.</a:t>
            </a:r>
          </a:p>
          <a:p>
            <a:r>
              <a:rPr lang="en-US" dirty="0"/>
              <a:t>Most, however, neglect to incorporate digital forensics into this </a:t>
            </a:r>
            <a:r>
              <a:rPr lang="en-US" dirty="0" smtClean="0"/>
              <a:t>plan</a:t>
            </a:r>
            <a:endParaRPr lang="en-US" dirty="0"/>
          </a:p>
          <a:p>
            <a:r>
              <a:rPr lang="en-US" dirty="0"/>
              <a:t>Demands for digital evidence, however, occur much more frequently than other </a:t>
            </a:r>
            <a:r>
              <a:rPr lang="en-US" dirty="0" smtClean="0"/>
              <a:t>disasters</a:t>
            </a:r>
          </a:p>
          <a:p>
            <a:r>
              <a:rPr lang="en-US" dirty="0"/>
              <a:t>Digital evidence is often volatile and is easily mishandled</a:t>
            </a:r>
          </a:p>
          <a:p>
            <a:pPr lvl="1"/>
            <a:r>
              <a:rPr lang="en-US" dirty="0"/>
              <a:t>This is a problem – Success in litigations or criminal prosecutions depend on digital evidence</a:t>
            </a:r>
          </a:p>
          <a:p>
            <a:pPr lvl="1"/>
            <a:r>
              <a:rPr lang="en-US" dirty="0"/>
              <a:t>Failure in one of these scenarios may mean financial loss or damage to </a:t>
            </a:r>
            <a:r>
              <a:rPr lang="en-US" dirty="0" smtClean="0"/>
              <a:t>reputation</a:t>
            </a:r>
            <a:endParaRPr lang="en-US" dirty="0"/>
          </a:p>
          <a:p>
            <a:r>
              <a:rPr lang="en-US" dirty="0"/>
              <a:t>The production of valid evidence is crucial and may even be required by </a:t>
            </a:r>
            <a:r>
              <a:rPr lang="en-US" dirty="0" smtClean="0"/>
              <a:t>law</a:t>
            </a:r>
            <a:endParaRPr lang="en-US" dirty="0"/>
          </a:p>
          <a:p>
            <a:endParaRPr lang="en-US" dirty="0" smtClean="0"/>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Planning is Necessary</a:t>
            </a:r>
          </a:p>
        </p:txBody>
      </p:sp>
      <p:sp>
        <p:nvSpPr>
          <p:cNvPr id="3" name="Slide Number Placeholder 2"/>
          <p:cNvSpPr>
            <a:spLocks noGrp="1"/>
          </p:cNvSpPr>
          <p:nvPr>
            <p:ph type="sldNum" sz="quarter" idx="12"/>
          </p:nvPr>
        </p:nvSpPr>
        <p:spPr/>
        <p:txBody>
          <a:bodyPr/>
          <a:lstStyle/>
          <a:p>
            <a:fld id="{B6F15528-21DE-4FAA-801E-634DDDAF4B2B}" type="slidenum">
              <a:rPr lang="en-US" smtClean="0"/>
              <a:pPr/>
              <a:t>19</a:t>
            </a:fld>
            <a:endParaRPr lang="en-US"/>
          </a:p>
        </p:txBody>
      </p:sp>
      <p:sp>
        <p:nvSpPr>
          <p:cNvPr id="4" name="Content Placeholder 3"/>
          <p:cNvSpPr>
            <a:spLocks noGrp="1"/>
          </p:cNvSpPr>
          <p:nvPr>
            <p:ph sz="quarter" idx="1"/>
          </p:nvPr>
        </p:nvSpPr>
        <p:spPr/>
        <p:txBody>
          <a:bodyPr/>
          <a:lstStyle/>
          <a:p>
            <a:r>
              <a:rPr lang="en-US" dirty="0"/>
              <a:t>Although the process of collecting digital evidence is a matter of deploying technical skills, success depends heavily on careful planning </a:t>
            </a:r>
            <a:r>
              <a:rPr lang="en-US" dirty="0" smtClean="0"/>
              <a:t>beforehand</a:t>
            </a:r>
          </a:p>
          <a:p>
            <a:r>
              <a:rPr lang="en-US" dirty="0"/>
              <a:t>An organization should incorporate digital forensics into their security framework and disaster response </a:t>
            </a:r>
            <a:r>
              <a:rPr lang="en-US" dirty="0" smtClean="0"/>
              <a:t>plans</a:t>
            </a:r>
            <a:endParaRPr lang="en-US" dirty="0"/>
          </a:p>
          <a:p>
            <a:pPr lvl="1"/>
            <a:r>
              <a:rPr lang="en-US" dirty="0"/>
              <a:t>If the proper planning is not in place, an organization may worsen or create another emergency </a:t>
            </a:r>
            <a:r>
              <a:rPr lang="en-US" dirty="0" smtClean="0"/>
              <a:t>situation</a:t>
            </a:r>
            <a:endParaRPr lang="en-US" dirty="0"/>
          </a:p>
          <a:p>
            <a:endParaRPr lang="en-US" dirty="0" smtClean="0"/>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Security Policy</a:t>
            </a:r>
            <a:endParaRPr lang="en-US" dirty="0"/>
          </a:p>
        </p:txBody>
      </p:sp>
      <p:sp>
        <p:nvSpPr>
          <p:cNvPr id="6" name="Text Placeholder 5"/>
          <p:cNvSpPr>
            <a:spLocks noGrp="1"/>
          </p:cNvSpPr>
          <p:nvPr>
            <p:ph type="body" idx="1"/>
          </p:nvPr>
        </p:nvSpPr>
        <p:spPr/>
        <p:txBody>
          <a:bodyPr/>
          <a:lstStyle/>
          <a:p>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40251292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Forming a Plan – First Steps</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20</a:t>
            </a:fld>
            <a:endParaRPr lang="en-US"/>
          </a:p>
        </p:txBody>
      </p:sp>
      <p:sp>
        <p:nvSpPr>
          <p:cNvPr id="4" name="Content Placeholder 3"/>
          <p:cNvSpPr>
            <a:spLocks noGrp="1"/>
          </p:cNvSpPr>
          <p:nvPr>
            <p:ph sz="quarter" idx="1"/>
          </p:nvPr>
        </p:nvSpPr>
        <p:spPr/>
        <p:txBody>
          <a:bodyPr>
            <a:normAutofit fontScale="92500" lnSpcReduction="10000"/>
          </a:bodyPr>
          <a:lstStyle/>
          <a:p>
            <a:r>
              <a:rPr lang="en-US" dirty="0"/>
              <a:t>The starting point is to identify the likely triggers for situations where evidence may be needed</a:t>
            </a:r>
          </a:p>
          <a:p>
            <a:r>
              <a:rPr lang="en-US" dirty="0"/>
              <a:t>Risk Assessment</a:t>
            </a:r>
          </a:p>
          <a:p>
            <a:pPr lvl="1"/>
            <a:r>
              <a:rPr lang="en-US" dirty="0"/>
              <a:t>Reputation</a:t>
            </a:r>
          </a:p>
          <a:p>
            <a:pPr lvl="1"/>
            <a:r>
              <a:rPr lang="en-US" dirty="0"/>
              <a:t>Business Information</a:t>
            </a:r>
          </a:p>
          <a:p>
            <a:pPr lvl="1"/>
            <a:r>
              <a:rPr lang="en-US" dirty="0"/>
              <a:t>Personal Information</a:t>
            </a:r>
          </a:p>
          <a:p>
            <a:pPr lvl="1"/>
            <a:r>
              <a:rPr lang="en-US" dirty="0"/>
              <a:t>Identification of Critical Processes</a:t>
            </a:r>
          </a:p>
          <a:p>
            <a:r>
              <a:rPr lang="en-US" dirty="0"/>
              <a:t>Policies and Procedures</a:t>
            </a:r>
          </a:p>
          <a:p>
            <a:pPr lvl="1"/>
            <a:r>
              <a:rPr lang="en-US" dirty="0"/>
              <a:t>Business Associates</a:t>
            </a:r>
          </a:p>
          <a:p>
            <a:pPr lvl="1"/>
            <a:r>
              <a:rPr lang="en-US" dirty="0"/>
              <a:t>Security Policies</a:t>
            </a:r>
          </a:p>
          <a:p>
            <a:pPr lvl="1"/>
            <a:r>
              <a:rPr lang="en-US" dirty="0"/>
              <a:t>Employee Training</a:t>
            </a:r>
          </a:p>
          <a:p>
            <a:pPr lvl="1"/>
            <a:r>
              <a:rPr lang="en-US" dirty="0"/>
              <a:t>Backup and Recovery Measures	</a:t>
            </a:r>
          </a:p>
          <a:p>
            <a:pPr lvl="1"/>
            <a:r>
              <a:rPr lang="en-US" dirty="0"/>
              <a:t>Incident Response Measures</a:t>
            </a:r>
          </a:p>
          <a:p>
            <a:endParaRPr lang="en-US" dirty="0"/>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4">
                                            <p:txEl>
                                              <p:pRg st="6" end="6"/>
                                            </p:txEl>
                                          </p:spTgt>
                                        </p:tgtEl>
                                        <p:attrNameLst>
                                          <p:attrName>style.visibility</p:attrName>
                                        </p:attrNameLst>
                                      </p:cBhvr>
                                      <p:to>
                                        <p:strVal val="visible"/>
                                      </p:to>
                                    </p:set>
                                    <p:animEffect transition="in" filter="fade">
                                      <p:cBhvr>
                                        <p:cTn id="24" dur="500"/>
                                        <p:tgtEl>
                                          <p:spTgt spid="4">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fade">
                                      <p:cBhvr>
                                        <p:cTn id="27" dur="500"/>
                                        <p:tgtEl>
                                          <p:spTgt spid="4">
                                            <p:txEl>
                                              <p:pRg st="7" end="7"/>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
                                            <p:txEl>
                                              <p:pRg st="8" end="8"/>
                                            </p:txEl>
                                          </p:spTgt>
                                        </p:tgtEl>
                                        <p:attrNameLst>
                                          <p:attrName>style.visibility</p:attrName>
                                        </p:attrNameLst>
                                      </p:cBhvr>
                                      <p:to>
                                        <p:strVal val="visible"/>
                                      </p:to>
                                    </p:set>
                                    <p:animEffect transition="in" filter="fade">
                                      <p:cBhvr>
                                        <p:cTn id="30" dur="500"/>
                                        <p:tgtEl>
                                          <p:spTgt spid="4">
                                            <p:txEl>
                                              <p:pRg st="8" end="8"/>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
                                            <p:txEl>
                                              <p:pRg st="9" end="9"/>
                                            </p:txEl>
                                          </p:spTgt>
                                        </p:tgtEl>
                                        <p:attrNameLst>
                                          <p:attrName>style.visibility</p:attrName>
                                        </p:attrNameLst>
                                      </p:cBhvr>
                                      <p:to>
                                        <p:strVal val="visible"/>
                                      </p:to>
                                    </p:set>
                                    <p:animEffect transition="in" filter="fade">
                                      <p:cBhvr>
                                        <p:cTn id="33" dur="500"/>
                                        <p:tgtEl>
                                          <p:spTgt spid="4">
                                            <p:txEl>
                                              <p:pRg st="9" end="9"/>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4">
                                            <p:txEl>
                                              <p:pRg st="10" end="10"/>
                                            </p:txEl>
                                          </p:spTgt>
                                        </p:tgtEl>
                                        <p:attrNameLst>
                                          <p:attrName>style.visibility</p:attrName>
                                        </p:attrNameLst>
                                      </p:cBhvr>
                                      <p:to>
                                        <p:strVal val="visible"/>
                                      </p:to>
                                    </p:set>
                                    <p:animEffect transition="in" filter="fade">
                                      <p:cBhvr>
                                        <p:cTn id="36" dur="500"/>
                                        <p:tgtEl>
                                          <p:spTgt spid="4">
                                            <p:txEl>
                                              <p:pRg st="10" end="10"/>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Effect transition="in" filter="fade">
                                      <p:cBhvr>
                                        <p:cTn id="39"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Forming a Plan – First </a:t>
            </a:r>
            <a:r>
              <a:rPr lang="en-US" dirty="0" smtClean="0"/>
              <a:t>Steps (cont.)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21</a:t>
            </a:fld>
            <a:endParaRPr lang="en-US"/>
          </a:p>
        </p:txBody>
      </p:sp>
      <p:sp>
        <p:nvSpPr>
          <p:cNvPr id="4" name="Content Placeholder 3"/>
          <p:cNvSpPr>
            <a:spLocks noGrp="1"/>
          </p:cNvSpPr>
          <p:nvPr>
            <p:ph sz="quarter" idx="1"/>
          </p:nvPr>
        </p:nvSpPr>
        <p:spPr/>
        <p:txBody>
          <a:bodyPr/>
          <a:lstStyle/>
          <a:p>
            <a:r>
              <a:rPr lang="en-US" dirty="0"/>
              <a:t>Management structure</a:t>
            </a:r>
          </a:p>
          <a:p>
            <a:pPr lvl="1"/>
            <a:r>
              <a:rPr lang="en-US" dirty="0"/>
              <a:t>Chain of command</a:t>
            </a:r>
          </a:p>
          <a:p>
            <a:pPr lvl="1"/>
            <a:r>
              <a:rPr lang="en-US" dirty="0"/>
              <a:t>Responsibilities and roles</a:t>
            </a:r>
          </a:p>
          <a:p>
            <a:pPr lvl="1"/>
            <a:r>
              <a:rPr lang="en-US" dirty="0"/>
              <a:t>Support of upper management</a:t>
            </a:r>
          </a:p>
          <a:p>
            <a:r>
              <a:rPr lang="en-US" dirty="0"/>
              <a:t>Incident-Response Team</a:t>
            </a:r>
          </a:p>
          <a:p>
            <a:pPr lvl="1"/>
            <a:r>
              <a:rPr lang="en-US" dirty="0"/>
              <a:t>People</a:t>
            </a:r>
          </a:p>
          <a:p>
            <a:pPr lvl="1"/>
            <a:r>
              <a:rPr lang="en-US" dirty="0"/>
              <a:t>Process</a:t>
            </a:r>
          </a:p>
          <a:p>
            <a:pPr lvl="1"/>
            <a:r>
              <a:rPr lang="en-US" dirty="0"/>
              <a:t>Tools</a:t>
            </a:r>
          </a:p>
          <a:p>
            <a:endParaRPr lang="en-US" dirty="0"/>
          </a:p>
          <a:p>
            <a:endParaRPr lang="en-US" dirty="0"/>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500"/>
                                        <p:tgtEl>
                                          <p:spTgt spid="4">
                                            <p:txEl>
                                              <p:pRg st="4" end="4"/>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fade">
                                      <p:cBhvr>
                                        <p:cTn id="10" dur="500"/>
                                        <p:tgtEl>
                                          <p:spTgt spid="4">
                                            <p:txEl>
                                              <p:pRg st="5" end="5"/>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animEffect transition="in" filter="fade">
                                      <p:cBhvr>
                                        <p:cTn id="13" dur="500"/>
                                        <p:tgtEl>
                                          <p:spTgt spid="4">
                                            <p:txEl>
                                              <p:pRg st="6" end="6"/>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7" end="7"/>
                                            </p:txEl>
                                          </p:spTgt>
                                        </p:tgtEl>
                                        <p:attrNameLst>
                                          <p:attrName>style.visibility</p:attrName>
                                        </p:attrNameLst>
                                      </p:cBhvr>
                                      <p:to>
                                        <p:strVal val="visible"/>
                                      </p:to>
                                    </p:set>
                                    <p:animEffect transition="in" filter="fade">
                                      <p:cBhvr>
                                        <p:cTn id="16"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Incident Response Team</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22</a:t>
            </a:fld>
            <a:endParaRPr lang="en-US"/>
          </a:p>
        </p:txBody>
      </p:sp>
      <p:sp>
        <p:nvSpPr>
          <p:cNvPr id="4" name="Content Placeholder 3"/>
          <p:cNvSpPr>
            <a:spLocks noGrp="1"/>
          </p:cNvSpPr>
          <p:nvPr>
            <p:ph sz="quarter" idx="1"/>
          </p:nvPr>
        </p:nvSpPr>
        <p:spPr/>
        <p:txBody>
          <a:bodyPr>
            <a:normAutofit fontScale="77500" lnSpcReduction="20000"/>
          </a:bodyPr>
          <a:lstStyle/>
          <a:p>
            <a:r>
              <a:rPr lang="en-US" dirty="0"/>
              <a:t>People</a:t>
            </a:r>
          </a:p>
          <a:p>
            <a:pPr lvl="1"/>
            <a:r>
              <a:rPr lang="en-US" dirty="0"/>
              <a:t>Security Personnel</a:t>
            </a:r>
          </a:p>
          <a:p>
            <a:pPr lvl="1"/>
            <a:r>
              <a:rPr lang="en-US" dirty="0"/>
              <a:t>Internal Communications (management, employees)</a:t>
            </a:r>
          </a:p>
          <a:p>
            <a:pPr lvl="1"/>
            <a:r>
              <a:rPr lang="en-US" dirty="0"/>
              <a:t>External Communications (vendors, partners, press)</a:t>
            </a:r>
          </a:p>
          <a:p>
            <a:pPr lvl="1"/>
            <a:r>
              <a:rPr lang="en-US" dirty="0"/>
              <a:t>IT Personnel</a:t>
            </a:r>
          </a:p>
          <a:p>
            <a:pPr lvl="1"/>
            <a:r>
              <a:rPr lang="en-US" dirty="0"/>
              <a:t>Legal</a:t>
            </a:r>
          </a:p>
          <a:p>
            <a:r>
              <a:rPr lang="en-US" dirty="0"/>
              <a:t>Process</a:t>
            </a:r>
          </a:p>
          <a:p>
            <a:pPr lvl="1"/>
            <a:r>
              <a:rPr lang="en-US" dirty="0"/>
              <a:t>Evidence handling and chain of custody</a:t>
            </a:r>
          </a:p>
          <a:p>
            <a:pPr lvl="1"/>
            <a:r>
              <a:rPr lang="en-US" dirty="0"/>
              <a:t>Forensics acquisition or duplication</a:t>
            </a:r>
          </a:p>
          <a:p>
            <a:pPr lvl="1"/>
            <a:r>
              <a:rPr lang="en-US" dirty="0"/>
              <a:t>Communication of incidents</a:t>
            </a:r>
          </a:p>
          <a:p>
            <a:pPr lvl="1"/>
            <a:r>
              <a:rPr lang="en-US" dirty="0"/>
              <a:t>Analysis</a:t>
            </a:r>
          </a:p>
          <a:p>
            <a:pPr lvl="1"/>
            <a:r>
              <a:rPr lang="en-US" dirty="0"/>
              <a:t>Retention and </a:t>
            </a:r>
            <a:r>
              <a:rPr lang="en-US" dirty="0" smtClean="0"/>
              <a:t>storage</a:t>
            </a:r>
          </a:p>
          <a:p>
            <a:r>
              <a:rPr lang="en-US" dirty="0"/>
              <a:t>Tools should be</a:t>
            </a:r>
          </a:p>
          <a:p>
            <a:pPr lvl="1"/>
            <a:r>
              <a:rPr lang="en-US" dirty="0"/>
              <a:t>Tested and approved</a:t>
            </a:r>
          </a:p>
          <a:p>
            <a:pPr lvl="1"/>
            <a:r>
              <a:rPr lang="en-US" dirty="0"/>
              <a:t>Trusted</a:t>
            </a:r>
          </a:p>
          <a:p>
            <a:pPr lvl="1"/>
            <a:r>
              <a:rPr lang="en-US" dirty="0"/>
              <a:t>Certified for use with digital </a:t>
            </a:r>
            <a:r>
              <a:rPr lang="en-US" dirty="0" smtClean="0"/>
              <a:t>evidence</a:t>
            </a:r>
            <a:endParaRPr lang="en-US" dirty="0"/>
          </a:p>
          <a:p>
            <a:endParaRPr lang="en-US" dirty="0"/>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500"/>
                                        <p:tgtEl>
                                          <p:spTgt spid="4">
                                            <p:txEl>
                                              <p:pRg st="6" end="6"/>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7" end="7"/>
                                            </p:txEl>
                                          </p:spTgt>
                                        </p:tgtEl>
                                        <p:attrNameLst>
                                          <p:attrName>style.visibility</p:attrName>
                                        </p:attrNameLst>
                                      </p:cBhvr>
                                      <p:to>
                                        <p:strVal val="visible"/>
                                      </p:to>
                                    </p:set>
                                    <p:animEffect transition="in" filter="fade">
                                      <p:cBhvr>
                                        <p:cTn id="10" dur="500"/>
                                        <p:tgtEl>
                                          <p:spTgt spid="4">
                                            <p:txEl>
                                              <p:pRg st="7" end="7"/>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8" end="8"/>
                                            </p:txEl>
                                          </p:spTgt>
                                        </p:tgtEl>
                                        <p:attrNameLst>
                                          <p:attrName>style.visibility</p:attrName>
                                        </p:attrNameLst>
                                      </p:cBhvr>
                                      <p:to>
                                        <p:strVal val="visible"/>
                                      </p:to>
                                    </p:set>
                                    <p:animEffect transition="in" filter="fade">
                                      <p:cBhvr>
                                        <p:cTn id="13" dur="500"/>
                                        <p:tgtEl>
                                          <p:spTgt spid="4">
                                            <p:txEl>
                                              <p:pRg st="8" end="8"/>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9" end="9"/>
                                            </p:txEl>
                                          </p:spTgt>
                                        </p:tgtEl>
                                        <p:attrNameLst>
                                          <p:attrName>style.visibility</p:attrName>
                                        </p:attrNameLst>
                                      </p:cBhvr>
                                      <p:to>
                                        <p:strVal val="visible"/>
                                      </p:to>
                                    </p:set>
                                    <p:animEffect transition="in" filter="fade">
                                      <p:cBhvr>
                                        <p:cTn id="16" dur="500"/>
                                        <p:tgtEl>
                                          <p:spTgt spid="4">
                                            <p:txEl>
                                              <p:pRg st="9" end="9"/>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Effect transition="in" filter="fade">
                                      <p:cBhvr>
                                        <p:cTn id="19" dur="500"/>
                                        <p:tgtEl>
                                          <p:spTgt spid="4">
                                            <p:txEl>
                                              <p:pRg st="10" end="10"/>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txEl>
                                              <p:pRg st="11" end="11"/>
                                            </p:txEl>
                                          </p:spTgt>
                                        </p:tgtEl>
                                        <p:attrNameLst>
                                          <p:attrName>style.visibility</p:attrName>
                                        </p:attrNameLst>
                                      </p:cBhvr>
                                      <p:to>
                                        <p:strVal val="visible"/>
                                      </p:to>
                                    </p:set>
                                    <p:animEffect transition="in" filter="fade">
                                      <p:cBhvr>
                                        <p:cTn id="22" dur="500"/>
                                        <p:tgtEl>
                                          <p:spTgt spid="4">
                                            <p:txEl>
                                              <p:pRg st="11"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12" end="12"/>
                                            </p:txEl>
                                          </p:spTgt>
                                        </p:tgtEl>
                                        <p:attrNameLst>
                                          <p:attrName>style.visibility</p:attrName>
                                        </p:attrNameLst>
                                      </p:cBhvr>
                                      <p:to>
                                        <p:strVal val="visible"/>
                                      </p:to>
                                    </p:set>
                                    <p:animEffect transition="in" filter="fade">
                                      <p:cBhvr>
                                        <p:cTn id="27" dur="500"/>
                                        <p:tgtEl>
                                          <p:spTgt spid="4">
                                            <p:txEl>
                                              <p:pRg st="12" end="12"/>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
                                            <p:txEl>
                                              <p:pRg st="13" end="13"/>
                                            </p:txEl>
                                          </p:spTgt>
                                        </p:tgtEl>
                                        <p:attrNameLst>
                                          <p:attrName>style.visibility</p:attrName>
                                        </p:attrNameLst>
                                      </p:cBhvr>
                                      <p:to>
                                        <p:strVal val="visible"/>
                                      </p:to>
                                    </p:set>
                                    <p:animEffect transition="in" filter="fade">
                                      <p:cBhvr>
                                        <p:cTn id="30" dur="500"/>
                                        <p:tgtEl>
                                          <p:spTgt spid="4">
                                            <p:txEl>
                                              <p:pRg st="13" end="13"/>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
                                            <p:txEl>
                                              <p:pRg st="14" end="14"/>
                                            </p:txEl>
                                          </p:spTgt>
                                        </p:tgtEl>
                                        <p:attrNameLst>
                                          <p:attrName>style.visibility</p:attrName>
                                        </p:attrNameLst>
                                      </p:cBhvr>
                                      <p:to>
                                        <p:strVal val="visible"/>
                                      </p:to>
                                    </p:set>
                                    <p:animEffect transition="in" filter="fade">
                                      <p:cBhvr>
                                        <p:cTn id="33" dur="500"/>
                                        <p:tgtEl>
                                          <p:spTgt spid="4">
                                            <p:txEl>
                                              <p:pRg st="14" end="14"/>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4">
                                            <p:txEl>
                                              <p:pRg st="15" end="15"/>
                                            </p:txEl>
                                          </p:spTgt>
                                        </p:tgtEl>
                                        <p:attrNameLst>
                                          <p:attrName>style.visibility</p:attrName>
                                        </p:attrNameLst>
                                      </p:cBhvr>
                                      <p:to>
                                        <p:strVal val="visible"/>
                                      </p:to>
                                    </p:set>
                                    <p:animEffect transition="in" filter="fade">
                                      <p:cBhvr>
                                        <p:cTn id="36" dur="500"/>
                                        <p:tgtEl>
                                          <p:spTgt spid="4">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Disaster-Response Plan</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23</a:t>
            </a:fld>
            <a:endParaRPr lang="en-US"/>
          </a:p>
        </p:txBody>
      </p:sp>
      <p:sp>
        <p:nvSpPr>
          <p:cNvPr id="4" name="Content Placeholder 3"/>
          <p:cNvSpPr>
            <a:spLocks noGrp="1"/>
          </p:cNvSpPr>
          <p:nvPr>
            <p:ph sz="quarter" idx="1"/>
          </p:nvPr>
        </p:nvSpPr>
        <p:spPr/>
        <p:txBody>
          <a:bodyPr/>
          <a:lstStyle/>
          <a:p>
            <a:r>
              <a:rPr lang="en-US" sz="2800" dirty="0"/>
              <a:t>The followings are some issues that a response plan should address</a:t>
            </a:r>
          </a:p>
          <a:p>
            <a:pPr lvl="1"/>
            <a:r>
              <a:rPr lang="en-US" dirty="0"/>
              <a:t>Continuation of main business activities</a:t>
            </a:r>
          </a:p>
          <a:p>
            <a:pPr lvl="1"/>
            <a:r>
              <a:rPr lang="en-US" dirty="0"/>
              <a:t>Rapid recovery to full operational status</a:t>
            </a:r>
          </a:p>
          <a:p>
            <a:pPr lvl="1"/>
            <a:r>
              <a:rPr lang="en-US" dirty="0"/>
              <a:t>Recovery of organizational assets at hazard</a:t>
            </a:r>
          </a:p>
          <a:p>
            <a:pPr lvl="1"/>
            <a:r>
              <a:rPr lang="en-US" dirty="0"/>
              <a:t>Successful insurance claims</a:t>
            </a:r>
          </a:p>
          <a:p>
            <a:pPr lvl="1"/>
            <a:r>
              <a:rPr lang="en-US" dirty="0"/>
              <a:t>Successful legal claims</a:t>
            </a:r>
          </a:p>
          <a:p>
            <a:pPr lvl="1"/>
            <a:r>
              <a:rPr lang="en-US" dirty="0"/>
              <a:t>Assisting law enforcement</a:t>
            </a:r>
          </a:p>
          <a:p>
            <a:pPr lvl="1"/>
            <a:endParaRPr lang="en-US" dirty="0"/>
          </a:p>
          <a:p>
            <a:pPr lvl="1"/>
            <a:endParaRPr lang="en-US" dirty="0"/>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fade">
                                      <p:cBhvr>
                                        <p:cTn id="3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Disaster-Response </a:t>
            </a:r>
            <a:r>
              <a:rPr lang="en-US" dirty="0" smtClean="0"/>
              <a:t>Plan (cont.)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24</a:t>
            </a:fld>
            <a:endParaRPr lang="en-US"/>
          </a:p>
        </p:txBody>
      </p:sp>
      <p:sp>
        <p:nvSpPr>
          <p:cNvPr id="4" name="Content Placeholder 3"/>
          <p:cNvSpPr>
            <a:spLocks noGrp="1"/>
          </p:cNvSpPr>
          <p:nvPr>
            <p:ph sz="quarter" idx="1"/>
          </p:nvPr>
        </p:nvSpPr>
        <p:spPr/>
        <p:txBody>
          <a:bodyPr>
            <a:normAutofit/>
          </a:bodyPr>
          <a:lstStyle/>
          <a:p>
            <a:r>
              <a:rPr lang="en-US" dirty="0"/>
              <a:t>In addition, a response plan should address the following concerns</a:t>
            </a:r>
          </a:p>
          <a:p>
            <a:pPr lvl="1"/>
            <a:r>
              <a:rPr lang="en-US" dirty="0"/>
              <a:t>To whom should initial suspicions be reported?</a:t>
            </a:r>
          </a:p>
          <a:p>
            <a:pPr lvl="1"/>
            <a:r>
              <a:rPr lang="en-US" dirty="0"/>
              <a:t>Who runs the investigation within the organization?</a:t>
            </a:r>
          </a:p>
          <a:p>
            <a:pPr lvl="1"/>
            <a:r>
              <a:rPr lang="en-US" dirty="0"/>
              <a:t>Who needs to be involved?</a:t>
            </a:r>
          </a:p>
          <a:p>
            <a:pPr lvl="1"/>
            <a:r>
              <a:rPr lang="en-US" dirty="0"/>
              <a:t>Who will assess the overall impact to the organization?</a:t>
            </a:r>
          </a:p>
          <a:p>
            <a:pPr lvl="1"/>
            <a:r>
              <a:rPr lang="en-US" dirty="0"/>
              <a:t>How should the investigation be carried out?</a:t>
            </a:r>
          </a:p>
          <a:p>
            <a:pPr lvl="1"/>
            <a:r>
              <a:rPr lang="en-US" dirty="0"/>
              <a:t>What important procedures need to be followed?</a:t>
            </a:r>
          </a:p>
          <a:p>
            <a:pPr lvl="1"/>
            <a:r>
              <a:rPr lang="en-US" dirty="0"/>
              <a:t>What steps are necessary to identify “relevant” digital evidence – and once located, how can it be reliably preserved?</a:t>
            </a:r>
          </a:p>
          <a:p>
            <a:pPr lvl="1"/>
            <a:r>
              <a:rPr lang="en-US" dirty="0"/>
              <a:t>What legal obligations exist during such an exercise?</a:t>
            </a:r>
          </a:p>
          <a:p>
            <a:pPr lvl="1"/>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fade">
                                      <p:cBhvr>
                                        <p:cTn id="32" dur="500"/>
                                        <p:tgtEl>
                                          <p:spTgt spid="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Effect transition="in" filter="fade">
                                      <p:cBhvr>
                                        <p:cTn id="37" dur="500"/>
                                        <p:tgtEl>
                                          <p:spTgt spid="4">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8" end="8"/>
                                            </p:txEl>
                                          </p:spTgt>
                                        </p:tgtEl>
                                        <p:attrNameLst>
                                          <p:attrName>style.visibility</p:attrName>
                                        </p:attrNameLst>
                                      </p:cBhvr>
                                      <p:to>
                                        <p:strVal val="visible"/>
                                      </p:to>
                                    </p:set>
                                    <p:animEffect transition="in" filter="fade">
                                      <p:cBhvr>
                                        <p:cTn id="42"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Responding to an Actual Incident</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25</a:t>
            </a:fld>
            <a:endParaRPr lang="en-US"/>
          </a:p>
        </p:txBody>
      </p:sp>
      <p:sp>
        <p:nvSpPr>
          <p:cNvPr id="4" name="Content Placeholder 3"/>
          <p:cNvSpPr>
            <a:spLocks noGrp="1"/>
          </p:cNvSpPr>
          <p:nvPr>
            <p:ph sz="quarter" idx="1"/>
          </p:nvPr>
        </p:nvSpPr>
        <p:spPr/>
        <p:txBody>
          <a:bodyPr/>
          <a:lstStyle/>
          <a:p>
            <a:r>
              <a:rPr lang="en-US" dirty="0" smtClean="0"/>
              <a:t>Steps</a:t>
            </a:r>
          </a:p>
          <a:p>
            <a:pPr lvl="1"/>
            <a:r>
              <a:rPr lang="en-US" dirty="0" smtClean="0"/>
              <a:t>Detection</a:t>
            </a:r>
            <a:endParaRPr lang="en-US" dirty="0"/>
          </a:p>
          <a:p>
            <a:pPr lvl="1"/>
            <a:r>
              <a:rPr lang="en-US" dirty="0"/>
              <a:t>Response and Containment</a:t>
            </a:r>
          </a:p>
          <a:p>
            <a:pPr lvl="1"/>
            <a:r>
              <a:rPr lang="en-US" dirty="0"/>
              <a:t>Recovery and Resumption</a:t>
            </a:r>
          </a:p>
          <a:p>
            <a:pPr lvl="1"/>
            <a:r>
              <a:rPr lang="en-US" dirty="0"/>
              <a:t>Review and </a:t>
            </a:r>
            <a:r>
              <a:rPr lang="en-US" dirty="0" smtClean="0"/>
              <a:t>Improvement</a:t>
            </a:r>
          </a:p>
          <a:p>
            <a:r>
              <a:rPr lang="en-US" dirty="0"/>
              <a:t>An organization must also progress through the forensics process</a:t>
            </a:r>
          </a:p>
          <a:p>
            <a:pPr lvl="1"/>
            <a:r>
              <a:rPr lang="en-US" dirty="0"/>
              <a:t>This process should be conducted in accordance with the guidelines set forth in the incident response plan</a:t>
            </a:r>
          </a:p>
          <a:p>
            <a:pPr lvl="1"/>
            <a:r>
              <a:rPr lang="en-US" dirty="0"/>
              <a:t>The response plan should indicate the forensics process to be used during an </a:t>
            </a:r>
            <a:r>
              <a:rPr lang="en-US" dirty="0" smtClean="0"/>
              <a:t>incident</a:t>
            </a:r>
            <a:endParaRPr lang="en-US" dirty="0"/>
          </a:p>
          <a:p>
            <a:endParaRPr lang="en-US" dirty="0"/>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500"/>
                                        <p:tgtEl>
                                          <p:spTgt spid="4">
                                            <p:txEl>
                                              <p:pRg st="5" end="5"/>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6" end="6"/>
                                            </p:txEl>
                                          </p:spTgt>
                                        </p:tgtEl>
                                        <p:attrNameLst>
                                          <p:attrName>style.visibility</p:attrName>
                                        </p:attrNameLst>
                                      </p:cBhvr>
                                      <p:to>
                                        <p:strVal val="visible"/>
                                      </p:to>
                                    </p:set>
                                    <p:animEffect transition="in" filter="fade">
                                      <p:cBhvr>
                                        <p:cTn id="10" dur="500"/>
                                        <p:tgtEl>
                                          <p:spTgt spid="4">
                                            <p:txEl>
                                              <p:pRg st="6" end="6"/>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animEffect transition="in" filter="fade">
                                      <p:cBhvr>
                                        <p:cTn id="13"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Requirements</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26</a:t>
            </a:fld>
            <a:endParaRPr lang="en-US"/>
          </a:p>
        </p:txBody>
      </p:sp>
      <p:sp>
        <p:nvSpPr>
          <p:cNvPr id="4" name="Content Placeholder 3"/>
          <p:cNvSpPr>
            <a:spLocks noGrp="1"/>
          </p:cNvSpPr>
          <p:nvPr>
            <p:ph sz="quarter" idx="1"/>
          </p:nvPr>
        </p:nvSpPr>
        <p:spPr/>
        <p:txBody>
          <a:bodyPr/>
          <a:lstStyle/>
          <a:p>
            <a:r>
              <a:rPr lang="en-US" dirty="0"/>
              <a:t>Digital evidence is held to the same standards as all other evidence</a:t>
            </a:r>
          </a:p>
          <a:p>
            <a:pPr lvl="1"/>
            <a:r>
              <a:rPr lang="en-US" dirty="0"/>
              <a:t>Must be intact / </a:t>
            </a:r>
            <a:r>
              <a:rPr lang="en-US" dirty="0" smtClean="0"/>
              <a:t>complete</a:t>
            </a:r>
            <a:endParaRPr lang="en-US" dirty="0"/>
          </a:p>
          <a:p>
            <a:pPr lvl="1"/>
            <a:r>
              <a:rPr lang="en-US" dirty="0"/>
              <a:t>Proof that evidence has not been </a:t>
            </a:r>
            <a:r>
              <a:rPr lang="en-US" dirty="0" smtClean="0"/>
              <a:t>altered</a:t>
            </a:r>
            <a:endParaRPr lang="en-US" dirty="0"/>
          </a:p>
          <a:p>
            <a:pPr lvl="1"/>
            <a:r>
              <a:rPr lang="en-US" dirty="0"/>
              <a:t>Proof that evidence is not </a:t>
            </a:r>
            <a:r>
              <a:rPr lang="en-US" dirty="0" smtClean="0"/>
              <a:t>damaged</a:t>
            </a:r>
            <a:endParaRPr lang="en-US" dirty="0"/>
          </a:p>
          <a:p>
            <a:pPr lvl="1"/>
            <a:r>
              <a:rPr lang="en-US" dirty="0"/>
              <a:t>Must be extracted from “crime scene”</a:t>
            </a:r>
          </a:p>
          <a:p>
            <a:pPr lvl="1"/>
            <a:r>
              <a:rPr lang="en-US" dirty="0"/>
              <a:t>More specific requirements may vary depending on the specific case and “level” of the </a:t>
            </a:r>
            <a:r>
              <a:rPr lang="en-US" dirty="0" smtClean="0"/>
              <a:t>case</a:t>
            </a:r>
            <a:endParaRPr lang="en-US" dirty="0"/>
          </a:p>
          <a:p>
            <a:r>
              <a:rPr lang="en-US" dirty="0"/>
              <a:t>In all cases, you must be able to demonstrate chain of custody at all </a:t>
            </a:r>
            <a:r>
              <a:rPr lang="en-US" dirty="0" smtClean="0"/>
              <a:t>times</a:t>
            </a:r>
            <a:endParaRPr lang="en-US" dirty="0"/>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NIST </a:t>
            </a:r>
            <a:r>
              <a:rPr lang="en-US" dirty="0" smtClean="0"/>
              <a:t>Model for Digital Forensics</a:t>
            </a:r>
            <a:r>
              <a:rPr lang="en-US" baseline="30000" dirty="0" smtClean="0"/>
              <a:t>*</a:t>
            </a:r>
            <a:endParaRPr lang="en-US" baseline="300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27</a:t>
            </a:fld>
            <a:endParaRPr lang="en-US"/>
          </a:p>
        </p:txBody>
      </p:sp>
      <p:sp>
        <p:nvSpPr>
          <p:cNvPr id="4" name="Content Placeholder 3"/>
          <p:cNvSpPr>
            <a:spLocks noGrp="1"/>
          </p:cNvSpPr>
          <p:nvPr>
            <p:ph sz="quarter" idx="1"/>
          </p:nvPr>
        </p:nvSpPr>
        <p:spPr/>
        <p:txBody>
          <a:bodyPr>
            <a:normAutofit fontScale="85000" lnSpcReduction="20000"/>
          </a:bodyPr>
          <a:lstStyle/>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a:t>All processes should be consistent</a:t>
            </a:r>
          </a:p>
          <a:p>
            <a:r>
              <a:rPr lang="en-US" dirty="0"/>
              <a:t>Methodological approach should be followed </a:t>
            </a:r>
          </a:p>
          <a:p>
            <a:endParaRPr lang="en-US" dirty="0" smtClean="0">
              <a:hlinkClick r:id="rId2"/>
            </a:endParaRPr>
          </a:p>
          <a:p>
            <a:pPr marL="0" indent="0">
              <a:buNone/>
            </a:pPr>
            <a:r>
              <a:rPr lang="en-US" baseline="30000" dirty="0" smtClean="0">
                <a:hlinkClick r:id="rId2"/>
              </a:rPr>
              <a:t>* </a:t>
            </a:r>
            <a:r>
              <a:rPr lang="en-US" dirty="0" smtClean="0">
                <a:hlinkClick r:id="rId2"/>
              </a:rPr>
              <a:t>http</a:t>
            </a:r>
            <a:r>
              <a:rPr lang="en-US" dirty="0">
                <a:hlinkClick r:id="rId2"/>
              </a:rPr>
              <a:t>://www.itl.nist.gov/lab/bulletns/bltnsep06.htm</a:t>
            </a:r>
            <a:endParaRPr lang="en-US" dirty="0"/>
          </a:p>
        </p:txBody>
      </p:sp>
      <p:sp>
        <p:nvSpPr>
          <p:cNvPr id="24" name="Rectangle 2"/>
          <p:cNvSpPr>
            <a:spLocks noChangeArrowheads="1"/>
          </p:cNvSpPr>
          <p:nvPr/>
        </p:nvSpPr>
        <p:spPr bwMode="auto">
          <a:xfrm>
            <a:off x="2590800" y="2438400"/>
            <a:ext cx="1447800" cy="685800"/>
          </a:xfrm>
          <a:prstGeom prst="rect">
            <a:avLst/>
          </a:prstGeom>
          <a:solidFill>
            <a:srgbClr val="96A9A9"/>
          </a:solidFill>
          <a:ln w="9525">
            <a:solidFill>
              <a:sysClr val="windowText" lastClr="000000"/>
            </a:solidFill>
            <a:miter lim="800000"/>
            <a:headEnd/>
            <a:tailEnd/>
          </a:ln>
        </p:spPr>
        <p:txBody>
          <a:bodyPr wrap="none" anchor="ct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prstClr val="black"/>
              </a:solidFill>
              <a:effectLst/>
              <a:uLnTx/>
              <a:uFillTx/>
              <a:latin typeface="Arial" charset="0"/>
              <a:ea typeface="MS PGothic" pitchFamily="34" charset="-128"/>
            </a:endParaRPr>
          </a:p>
        </p:txBody>
      </p:sp>
      <p:sp>
        <p:nvSpPr>
          <p:cNvPr id="25" name="Rectangle 3"/>
          <p:cNvSpPr>
            <a:spLocks noChangeArrowheads="1"/>
          </p:cNvSpPr>
          <p:nvPr/>
        </p:nvSpPr>
        <p:spPr bwMode="auto">
          <a:xfrm>
            <a:off x="4572000" y="2438400"/>
            <a:ext cx="1447800" cy="685800"/>
          </a:xfrm>
          <a:prstGeom prst="rect">
            <a:avLst/>
          </a:prstGeom>
          <a:solidFill>
            <a:srgbClr val="96A9A9"/>
          </a:solidFill>
          <a:ln w="9525">
            <a:solidFill>
              <a:sysClr val="windowText" lastClr="000000"/>
            </a:solidFill>
            <a:miter lim="800000"/>
            <a:headEnd/>
            <a:tailEnd/>
          </a:ln>
        </p:spPr>
        <p:txBody>
          <a:bodyPr wrap="none" anchor="ct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prstClr val="black"/>
              </a:solidFill>
              <a:effectLst/>
              <a:uLnTx/>
              <a:uFillTx/>
              <a:latin typeface="Arial" charset="0"/>
              <a:ea typeface="MS PGothic" pitchFamily="34" charset="-128"/>
            </a:endParaRPr>
          </a:p>
        </p:txBody>
      </p:sp>
      <p:sp>
        <p:nvSpPr>
          <p:cNvPr id="26" name="Rectangle 4"/>
          <p:cNvSpPr>
            <a:spLocks noChangeArrowheads="1"/>
          </p:cNvSpPr>
          <p:nvPr/>
        </p:nvSpPr>
        <p:spPr bwMode="auto">
          <a:xfrm>
            <a:off x="6553200" y="2438400"/>
            <a:ext cx="1447800" cy="685800"/>
          </a:xfrm>
          <a:prstGeom prst="rect">
            <a:avLst/>
          </a:prstGeom>
          <a:solidFill>
            <a:srgbClr val="96A9A9"/>
          </a:solidFill>
          <a:ln w="9525">
            <a:solidFill>
              <a:sysClr val="windowText" lastClr="000000"/>
            </a:solidFill>
            <a:miter lim="800000"/>
            <a:headEnd/>
            <a:tailEnd/>
          </a:ln>
        </p:spPr>
        <p:txBody>
          <a:bodyPr wrap="none" anchor="ct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prstClr val="black"/>
              </a:solidFill>
              <a:effectLst/>
              <a:uLnTx/>
              <a:uFillTx/>
              <a:latin typeface="Arial" charset="0"/>
              <a:ea typeface="MS PGothic" pitchFamily="34" charset="-128"/>
            </a:endParaRPr>
          </a:p>
        </p:txBody>
      </p:sp>
      <p:sp>
        <p:nvSpPr>
          <p:cNvPr id="27" name="Rectangle 5"/>
          <p:cNvSpPr>
            <a:spLocks noChangeArrowheads="1"/>
          </p:cNvSpPr>
          <p:nvPr/>
        </p:nvSpPr>
        <p:spPr bwMode="auto">
          <a:xfrm>
            <a:off x="609600" y="2438400"/>
            <a:ext cx="1447800" cy="685800"/>
          </a:xfrm>
          <a:prstGeom prst="rect">
            <a:avLst/>
          </a:prstGeom>
          <a:solidFill>
            <a:srgbClr val="96A9A9"/>
          </a:solidFill>
          <a:ln w="9525">
            <a:solidFill>
              <a:sysClr val="windowText" lastClr="000000"/>
            </a:solidFill>
            <a:miter lim="800000"/>
            <a:headEnd/>
            <a:tailEnd/>
          </a:ln>
        </p:spPr>
        <p:txBody>
          <a:bodyPr wrap="none" anchor="ct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prstClr val="black"/>
              </a:solidFill>
              <a:effectLst/>
              <a:uLnTx/>
              <a:uFillTx/>
              <a:latin typeface="Arial" charset="0"/>
              <a:ea typeface="MS PGothic" pitchFamily="34" charset="-128"/>
            </a:endParaRPr>
          </a:p>
        </p:txBody>
      </p:sp>
      <p:sp>
        <p:nvSpPr>
          <p:cNvPr id="28" name="Text Box 7"/>
          <p:cNvSpPr txBox="1">
            <a:spLocks noChangeArrowheads="1"/>
          </p:cNvSpPr>
          <p:nvPr/>
        </p:nvSpPr>
        <p:spPr bwMode="auto">
          <a:xfrm>
            <a:off x="685800" y="251460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en-US" sz="1800" b="0" i="0" u="none" strike="noStrike" kern="0" cap="none" spc="0" normalizeH="0" baseline="0" noProof="0" smtClean="0">
                <a:ln>
                  <a:noFill/>
                </a:ln>
                <a:solidFill>
                  <a:prstClr val="black"/>
                </a:solidFill>
                <a:effectLst/>
                <a:uLnTx/>
                <a:uFillTx/>
                <a:latin typeface="Arial" charset="0"/>
                <a:ea typeface="MS PGothic" pitchFamily="34" charset="-128"/>
              </a:rPr>
              <a:t>Collection</a:t>
            </a:r>
          </a:p>
        </p:txBody>
      </p:sp>
      <p:sp>
        <p:nvSpPr>
          <p:cNvPr id="29" name="Text Box 8"/>
          <p:cNvSpPr txBox="1">
            <a:spLocks noChangeArrowheads="1"/>
          </p:cNvSpPr>
          <p:nvPr/>
        </p:nvSpPr>
        <p:spPr bwMode="auto">
          <a:xfrm>
            <a:off x="2590800" y="251460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en-US" sz="1800" b="0" i="0" u="none" strike="noStrike" kern="0" cap="none" spc="0" normalizeH="0" baseline="0" noProof="0" smtClean="0">
                <a:ln>
                  <a:noFill/>
                </a:ln>
                <a:solidFill>
                  <a:prstClr val="black"/>
                </a:solidFill>
                <a:effectLst/>
                <a:uLnTx/>
                <a:uFillTx/>
                <a:latin typeface="Arial" charset="0"/>
                <a:ea typeface="MS PGothic" pitchFamily="34" charset="-128"/>
              </a:rPr>
              <a:t>Examination</a:t>
            </a:r>
          </a:p>
        </p:txBody>
      </p:sp>
      <p:sp>
        <p:nvSpPr>
          <p:cNvPr id="30" name="Text Box 9"/>
          <p:cNvSpPr txBox="1">
            <a:spLocks noChangeArrowheads="1"/>
          </p:cNvSpPr>
          <p:nvPr/>
        </p:nvSpPr>
        <p:spPr bwMode="auto">
          <a:xfrm>
            <a:off x="4724400" y="2514600"/>
            <a:ext cx="1066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en-US" sz="1800" b="0" i="0" u="none" strike="noStrike" kern="0" cap="none" spc="0" normalizeH="0" baseline="0" noProof="0" smtClean="0">
                <a:ln>
                  <a:noFill/>
                </a:ln>
                <a:solidFill>
                  <a:prstClr val="black"/>
                </a:solidFill>
                <a:effectLst/>
                <a:uLnTx/>
                <a:uFillTx/>
                <a:latin typeface="Arial" charset="0"/>
                <a:ea typeface="MS PGothic" pitchFamily="34" charset="-128"/>
              </a:rPr>
              <a:t>Analysis</a:t>
            </a:r>
          </a:p>
        </p:txBody>
      </p:sp>
      <p:sp>
        <p:nvSpPr>
          <p:cNvPr id="31" name="Text Box 10"/>
          <p:cNvSpPr txBox="1">
            <a:spLocks noChangeArrowheads="1"/>
          </p:cNvSpPr>
          <p:nvPr/>
        </p:nvSpPr>
        <p:spPr bwMode="auto">
          <a:xfrm>
            <a:off x="6553200" y="2514600"/>
            <a:ext cx="1371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en-US" sz="1800" b="0" i="0" u="none" strike="noStrike" kern="0" cap="none" spc="0" normalizeH="0" baseline="0" noProof="0" smtClean="0">
                <a:ln>
                  <a:noFill/>
                </a:ln>
                <a:solidFill>
                  <a:prstClr val="black"/>
                </a:solidFill>
                <a:effectLst/>
                <a:uLnTx/>
                <a:uFillTx/>
                <a:latin typeface="Arial" charset="0"/>
                <a:ea typeface="MS PGothic" pitchFamily="34" charset="-128"/>
              </a:rPr>
              <a:t>Reporting</a:t>
            </a:r>
          </a:p>
        </p:txBody>
      </p:sp>
      <p:sp>
        <p:nvSpPr>
          <p:cNvPr id="32" name="Line 11"/>
          <p:cNvSpPr>
            <a:spLocks noChangeShapeType="1"/>
          </p:cNvSpPr>
          <p:nvPr/>
        </p:nvSpPr>
        <p:spPr bwMode="auto">
          <a:xfrm>
            <a:off x="2057400" y="2743200"/>
            <a:ext cx="533400" cy="0"/>
          </a:xfrm>
          <a:prstGeom prst="line">
            <a:avLst/>
          </a:prstGeom>
          <a:noFill/>
          <a:ln w="9525">
            <a:solidFill>
              <a:sysClr val="windowText" lastClr="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prstClr val="black"/>
              </a:solidFill>
              <a:effectLst/>
              <a:uLnTx/>
              <a:uFillTx/>
              <a:latin typeface="Arial" charset="0"/>
              <a:ea typeface="MS PGothic" pitchFamily="34" charset="-128"/>
            </a:endParaRPr>
          </a:p>
        </p:txBody>
      </p:sp>
      <p:sp>
        <p:nvSpPr>
          <p:cNvPr id="33" name="Line 12"/>
          <p:cNvSpPr>
            <a:spLocks noChangeShapeType="1"/>
          </p:cNvSpPr>
          <p:nvPr/>
        </p:nvSpPr>
        <p:spPr bwMode="auto">
          <a:xfrm>
            <a:off x="4038600" y="2743200"/>
            <a:ext cx="533400" cy="0"/>
          </a:xfrm>
          <a:prstGeom prst="line">
            <a:avLst/>
          </a:prstGeom>
          <a:noFill/>
          <a:ln w="9525">
            <a:solidFill>
              <a:sysClr val="windowText" lastClr="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prstClr val="black"/>
              </a:solidFill>
              <a:effectLst/>
              <a:uLnTx/>
              <a:uFillTx/>
              <a:latin typeface="Arial" charset="0"/>
              <a:ea typeface="MS PGothic" pitchFamily="34" charset="-128"/>
            </a:endParaRPr>
          </a:p>
        </p:txBody>
      </p:sp>
      <p:sp>
        <p:nvSpPr>
          <p:cNvPr id="34" name="Line 13"/>
          <p:cNvSpPr>
            <a:spLocks noChangeShapeType="1"/>
          </p:cNvSpPr>
          <p:nvPr/>
        </p:nvSpPr>
        <p:spPr bwMode="auto">
          <a:xfrm>
            <a:off x="6019800" y="2743200"/>
            <a:ext cx="533400" cy="0"/>
          </a:xfrm>
          <a:prstGeom prst="line">
            <a:avLst/>
          </a:prstGeom>
          <a:noFill/>
          <a:ln w="9525">
            <a:solidFill>
              <a:sysClr val="windowText" lastClr="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prstClr val="black"/>
              </a:solidFill>
              <a:effectLst/>
              <a:uLnTx/>
              <a:uFillTx/>
              <a:latin typeface="Arial" charset="0"/>
              <a:ea typeface="MS PGothic" pitchFamily="34" charset="-128"/>
            </a:endParaRPr>
          </a:p>
        </p:txBody>
      </p:sp>
      <p:sp>
        <p:nvSpPr>
          <p:cNvPr id="35" name="Text Box 14"/>
          <p:cNvSpPr txBox="1">
            <a:spLocks noChangeArrowheads="1"/>
          </p:cNvSpPr>
          <p:nvPr/>
        </p:nvSpPr>
        <p:spPr bwMode="auto">
          <a:xfrm>
            <a:off x="762000" y="3824288"/>
            <a:ext cx="152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en-US" sz="1800" b="0" i="0" u="none" strike="noStrike" kern="0" cap="none" spc="0" normalizeH="0" baseline="0" noProof="0" smtClean="0">
                <a:ln>
                  <a:noFill/>
                </a:ln>
                <a:solidFill>
                  <a:prstClr val="black"/>
                </a:solidFill>
                <a:effectLst/>
                <a:uLnTx/>
                <a:uFillTx/>
                <a:latin typeface="Arial" charset="0"/>
                <a:ea typeface="MS PGothic" pitchFamily="34" charset="-128"/>
              </a:rPr>
              <a:t>Media</a:t>
            </a:r>
          </a:p>
        </p:txBody>
      </p:sp>
      <p:sp>
        <p:nvSpPr>
          <p:cNvPr id="36" name="Text Box 15"/>
          <p:cNvSpPr txBox="1">
            <a:spLocks noChangeArrowheads="1"/>
          </p:cNvSpPr>
          <p:nvPr/>
        </p:nvSpPr>
        <p:spPr bwMode="auto">
          <a:xfrm>
            <a:off x="2743200" y="3824288"/>
            <a:ext cx="152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en-US" sz="1800" b="0" i="0" u="none" strike="noStrike" kern="0" cap="none" spc="0" normalizeH="0" baseline="0" noProof="0" smtClean="0">
                <a:ln>
                  <a:noFill/>
                </a:ln>
                <a:solidFill>
                  <a:prstClr val="black"/>
                </a:solidFill>
                <a:effectLst/>
                <a:uLnTx/>
                <a:uFillTx/>
                <a:latin typeface="Arial" charset="0"/>
                <a:ea typeface="MS PGothic" pitchFamily="34" charset="-128"/>
              </a:rPr>
              <a:t>Data</a:t>
            </a:r>
          </a:p>
        </p:txBody>
      </p:sp>
      <p:sp>
        <p:nvSpPr>
          <p:cNvPr id="37" name="Text Box 16"/>
          <p:cNvSpPr txBox="1">
            <a:spLocks noChangeArrowheads="1"/>
          </p:cNvSpPr>
          <p:nvPr/>
        </p:nvSpPr>
        <p:spPr bwMode="auto">
          <a:xfrm>
            <a:off x="4648200" y="381000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en-US" sz="1800" b="0" i="0" u="none" strike="noStrike" kern="0" cap="none" spc="0" normalizeH="0" baseline="0" noProof="0" smtClean="0">
                <a:ln>
                  <a:noFill/>
                </a:ln>
                <a:solidFill>
                  <a:prstClr val="black"/>
                </a:solidFill>
                <a:effectLst/>
                <a:uLnTx/>
                <a:uFillTx/>
                <a:latin typeface="Arial" charset="0"/>
                <a:ea typeface="MS PGothic" pitchFamily="34" charset="-128"/>
              </a:rPr>
              <a:t>Information</a:t>
            </a:r>
          </a:p>
        </p:txBody>
      </p:sp>
      <p:sp>
        <p:nvSpPr>
          <p:cNvPr id="38" name="Text Box 17"/>
          <p:cNvSpPr txBox="1">
            <a:spLocks noChangeArrowheads="1"/>
          </p:cNvSpPr>
          <p:nvPr/>
        </p:nvSpPr>
        <p:spPr bwMode="auto">
          <a:xfrm>
            <a:off x="6858000" y="3824288"/>
            <a:ext cx="152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marL="0" marR="0" lvl="0" indent="0" defTabSz="914400" eaLnBrk="1" fontAlgn="base" latinLnBrk="0" hangingPunct="1">
              <a:lnSpc>
                <a:spcPct val="100000"/>
              </a:lnSpc>
              <a:spcBef>
                <a:spcPct val="50000"/>
              </a:spcBef>
              <a:spcAft>
                <a:spcPct val="0"/>
              </a:spcAft>
              <a:buClrTx/>
              <a:buSzTx/>
              <a:buFontTx/>
              <a:buNone/>
              <a:tabLst/>
              <a:defRPr/>
            </a:pPr>
            <a:r>
              <a:rPr kumimoji="0" lang="en-US" sz="1800" b="0" i="0" u="none" strike="noStrike" kern="0" cap="none" spc="0" normalizeH="0" baseline="0" noProof="0" smtClean="0">
                <a:ln>
                  <a:noFill/>
                </a:ln>
                <a:solidFill>
                  <a:prstClr val="black"/>
                </a:solidFill>
                <a:effectLst/>
                <a:uLnTx/>
                <a:uFillTx/>
                <a:latin typeface="Arial" charset="0"/>
                <a:ea typeface="MS PGothic" pitchFamily="34" charset="-128"/>
              </a:rPr>
              <a:t>Evidence</a:t>
            </a:r>
          </a:p>
        </p:txBody>
      </p:sp>
      <p:sp>
        <p:nvSpPr>
          <p:cNvPr id="39" name="Line 18"/>
          <p:cNvSpPr>
            <a:spLocks noChangeShapeType="1"/>
          </p:cNvSpPr>
          <p:nvPr/>
        </p:nvSpPr>
        <p:spPr bwMode="auto">
          <a:xfrm>
            <a:off x="1752600" y="4038600"/>
            <a:ext cx="838200" cy="0"/>
          </a:xfrm>
          <a:prstGeom prst="line">
            <a:avLst/>
          </a:prstGeom>
          <a:noFill/>
          <a:ln w="9525">
            <a:solidFill>
              <a:sysClr val="windowText" lastClr="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prstClr val="black"/>
              </a:solidFill>
              <a:effectLst/>
              <a:uLnTx/>
              <a:uFillTx/>
              <a:latin typeface="Arial" charset="0"/>
              <a:ea typeface="MS PGothic" pitchFamily="34" charset="-128"/>
            </a:endParaRPr>
          </a:p>
        </p:txBody>
      </p:sp>
      <p:sp>
        <p:nvSpPr>
          <p:cNvPr id="40" name="Line 19"/>
          <p:cNvSpPr>
            <a:spLocks noChangeShapeType="1"/>
          </p:cNvSpPr>
          <p:nvPr/>
        </p:nvSpPr>
        <p:spPr bwMode="auto">
          <a:xfrm>
            <a:off x="3733800" y="4038600"/>
            <a:ext cx="838200" cy="0"/>
          </a:xfrm>
          <a:prstGeom prst="line">
            <a:avLst/>
          </a:prstGeom>
          <a:noFill/>
          <a:ln w="9525">
            <a:solidFill>
              <a:sysClr val="windowText" lastClr="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prstClr val="black"/>
              </a:solidFill>
              <a:effectLst/>
              <a:uLnTx/>
              <a:uFillTx/>
              <a:latin typeface="Arial" charset="0"/>
              <a:ea typeface="MS PGothic" pitchFamily="34" charset="-128"/>
            </a:endParaRPr>
          </a:p>
        </p:txBody>
      </p:sp>
      <p:sp>
        <p:nvSpPr>
          <p:cNvPr id="41" name="Line 20"/>
          <p:cNvSpPr>
            <a:spLocks noChangeShapeType="1"/>
          </p:cNvSpPr>
          <p:nvPr/>
        </p:nvSpPr>
        <p:spPr bwMode="auto">
          <a:xfrm>
            <a:off x="5943600" y="4038600"/>
            <a:ext cx="838200" cy="0"/>
          </a:xfrm>
          <a:prstGeom prst="line">
            <a:avLst/>
          </a:prstGeom>
          <a:noFill/>
          <a:ln w="9525">
            <a:solidFill>
              <a:sysClr val="windowText" lastClr="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smtClean="0">
              <a:ln>
                <a:noFill/>
              </a:ln>
              <a:solidFill>
                <a:prstClr val="black"/>
              </a:solidFill>
              <a:effectLst/>
              <a:uLnTx/>
              <a:uFillTx/>
              <a:latin typeface="Arial" charset="0"/>
              <a:ea typeface="MS PGothic" pitchFamily="34" charset="-128"/>
            </a:endParaRPr>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Collection</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28</a:t>
            </a:fld>
            <a:endParaRPr lang="en-US"/>
          </a:p>
        </p:txBody>
      </p:sp>
      <p:sp>
        <p:nvSpPr>
          <p:cNvPr id="4" name="Content Placeholder 3"/>
          <p:cNvSpPr>
            <a:spLocks noGrp="1"/>
          </p:cNvSpPr>
          <p:nvPr>
            <p:ph sz="quarter" idx="1"/>
          </p:nvPr>
        </p:nvSpPr>
        <p:spPr/>
        <p:txBody>
          <a:bodyPr>
            <a:normAutofit lnSpcReduction="10000"/>
          </a:bodyPr>
          <a:lstStyle/>
          <a:p>
            <a:r>
              <a:rPr lang="en-US" sz="2800" dirty="0"/>
              <a:t>Possible sources</a:t>
            </a:r>
          </a:p>
          <a:p>
            <a:pPr lvl="1"/>
            <a:r>
              <a:rPr lang="en-US" dirty="0"/>
              <a:t>OS logs (authentication attempts, time and origin of events)</a:t>
            </a:r>
          </a:p>
          <a:p>
            <a:pPr lvl="1"/>
            <a:r>
              <a:rPr lang="en-US" dirty="0" smtClean="0"/>
              <a:t>CDs</a:t>
            </a:r>
            <a:r>
              <a:rPr lang="en-US" dirty="0"/>
              <a:t>, </a:t>
            </a:r>
            <a:r>
              <a:rPr lang="en-US" dirty="0" smtClean="0"/>
              <a:t>DVD</a:t>
            </a:r>
            <a:r>
              <a:rPr lang="en-US" dirty="0"/>
              <a:t>s</a:t>
            </a:r>
            <a:r>
              <a:rPr lang="en-US" dirty="0" smtClean="0"/>
              <a:t>, </a:t>
            </a:r>
            <a:r>
              <a:rPr lang="en-US" dirty="0"/>
              <a:t>USB memories, Optical and Magnetic disks, etc.</a:t>
            </a:r>
          </a:p>
          <a:p>
            <a:pPr lvl="1"/>
            <a:r>
              <a:rPr lang="en-US" dirty="0"/>
              <a:t>Volatile data</a:t>
            </a:r>
          </a:p>
          <a:p>
            <a:pPr lvl="1"/>
            <a:r>
              <a:rPr lang="en-US" dirty="0"/>
              <a:t>Inside the office</a:t>
            </a:r>
          </a:p>
          <a:p>
            <a:pPr lvl="1"/>
            <a:r>
              <a:rPr lang="en-US" dirty="0"/>
              <a:t>Outside the office:</a:t>
            </a:r>
          </a:p>
          <a:p>
            <a:pPr lvl="2"/>
            <a:r>
              <a:rPr lang="en-US" dirty="0"/>
              <a:t>ISP records (court order)</a:t>
            </a:r>
          </a:p>
          <a:p>
            <a:pPr lvl="2"/>
            <a:r>
              <a:rPr lang="en-US" dirty="0"/>
              <a:t>Contractor’s laptop</a:t>
            </a:r>
          </a:p>
          <a:p>
            <a:r>
              <a:rPr lang="en-US" dirty="0"/>
              <a:t>What does the policy say?</a:t>
            </a:r>
          </a:p>
          <a:p>
            <a:pPr lvl="1"/>
            <a:r>
              <a:rPr lang="en-US" dirty="0"/>
              <a:t>Collect and preserve to stand in court? </a:t>
            </a:r>
          </a:p>
          <a:p>
            <a:pPr lvl="1"/>
            <a:r>
              <a:rPr lang="en-US" dirty="0"/>
              <a:t>Just for internal procedures?</a:t>
            </a:r>
          </a:p>
          <a:p>
            <a:pPr lvl="1"/>
            <a:r>
              <a:rPr lang="en-US" dirty="0"/>
              <a:t>Make a copy, work on it and keep the original </a:t>
            </a:r>
            <a:r>
              <a:rPr lang="en-US" dirty="0" smtClean="0"/>
              <a:t>untouched</a:t>
            </a:r>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Effect transition="in" filter="fade">
                                      <p:cBhvr>
                                        <p:cTn id="7" dur="500"/>
                                        <p:tgtEl>
                                          <p:spTgt spid="4">
                                            <p:txEl>
                                              <p:pRg st="8" end="8"/>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9" end="9"/>
                                            </p:txEl>
                                          </p:spTgt>
                                        </p:tgtEl>
                                        <p:attrNameLst>
                                          <p:attrName>style.visibility</p:attrName>
                                        </p:attrNameLst>
                                      </p:cBhvr>
                                      <p:to>
                                        <p:strVal val="visible"/>
                                      </p:to>
                                    </p:set>
                                    <p:animEffect transition="in" filter="fade">
                                      <p:cBhvr>
                                        <p:cTn id="10" dur="500"/>
                                        <p:tgtEl>
                                          <p:spTgt spid="4">
                                            <p:txEl>
                                              <p:pRg st="9" end="9"/>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10" end="10"/>
                                            </p:txEl>
                                          </p:spTgt>
                                        </p:tgtEl>
                                        <p:attrNameLst>
                                          <p:attrName>style.visibility</p:attrName>
                                        </p:attrNameLst>
                                      </p:cBhvr>
                                      <p:to>
                                        <p:strVal val="visible"/>
                                      </p:to>
                                    </p:set>
                                    <p:animEffect transition="in" filter="fade">
                                      <p:cBhvr>
                                        <p:cTn id="13" dur="500"/>
                                        <p:tgtEl>
                                          <p:spTgt spid="4">
                                            <p:txEl>
                                              <p:pRg st="10" end="1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11" end="11"/>
                                            </p:txEl>
                                          </p:spTgt>
                                        </p:tgtEl>
                                        <p:attrNameLst>
                                          <p:attrName>style.visibility</p:attrName>
                                        </p:attrNameLst>
                                      </p:cBhvr>
                                      <p:to>
                                        <p:strVal val="visible"/>
                                      </p:to>
                                    </p:set>
                                    <p:animEffect transition="in" filter="fade">
                                      <p:cBhvr>
                                        <p:cTn id="16"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Data </a:t>
            </a:r>
            <a:r>
              <a:rPr lang="en-US" dirty="0" smtClean="0"/>
              <a:t>Collection (cont.)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29</a:t>
            </a:fld>
            <a:endParaRPr lang="en-US"/>
          </a:p>
        </p:txBody>
      </p:sp>
      <p:sp>
        <p:nvSpPr>
          <p:cNvPr id="4" name="Content Placeholder 3"/>
          <p:cNvSpPr>
            <a:spLocks noGrp="1"/>
          </p:cNvSpPr>
          <p:nvPr>
            <p:ph sz="quarter" idx="1"/>
          </p:nvPr>
        </p:nvSpPr>
        <p:spPr/>
        <p:txBody>
          <a:bodyPr>
            <a:normAutofit fontScale="77500" lnSpcReduction="20000"/>
          </a:bodyPr>
          <a:lstStyle/>
          <a:p>
            <a:r>
              <a:rPr lang="en-US" dirty="0"/>
              <a:t>Develop a Plan to obtain the data, according to</a:t>
            </a:r>
          </a:p>
          <a:p>
            <a:pPr lvl="1"/>
            <a:r>
              <a:rPr lang="en-US" dirty="0"/>
              <a:t>Volatility (May need to keep machines running)</a:t>
            </a:r>
          </a:p>
          <a:p>
            <a:pPr lvl="1"/>
            <a:r>
              <a:rPr lang="en-US" dirty="0"/>
              <a:t>Likely value</a:t>
            </a:r>
          </a:p>
          <a:p>
            <a:pPr lvl="1"/>
            <a:r>
              <a:rPr lang="en-US" dirty="0"/>
              <a:t>Amount of efforts required (people and equipment)</a:t>
            </a:r>
          </a:p>
          <a:p>
            <a:r>
              <a:rPr lang="en-US" dirty="0"/>
              <a:t>Obtaining the data</a:t>
            </a:r>
          </a:p>
          <a:p>
            <a:pPr lvl="1"/>
            <a:r>
              <a:rPr lang="en-US" dirty="0"/>
              <a:t>Network disconnection: effect on the organization?</a:t>
            </a:r>
          </a:p>
          <a:p>
            <a:pPr lvl="1"/>
            <a:r>
              <a:rPr lang="en-US" dirty="0"/>
              <a:t>Secure the perimeter</a:t>
            </a:r>
          </a:p>
          <a:p>
            <a:pPr lvl="1"/>
            <a:r>
              <a:rPr lang="en-US" dirty="0"/>
              <a:t>Photographs of equipment</a:t>
            </a:r>
          </a:p>
          <a:p>
            <a:pPr lvl="1"/>
            <a:r>
              <a:rPr lang="en-US" dirty="0"/>
              <a:t>Notes on all situations (screensavers, running programs, mouse position, etc</a:t>
            </a:r>
            <a:r>
              <a:rPr lang="en-US" dirty="0" smtClean="0"/>
              <a:t>.)</a:t>
            </a:r>
          </a:p>
          <a:p>
            <a:pPr lvl="1"/>
            <a:r>
              <a:rPr lang="en-US" dirty="0"/>
              <a:t>Everything should be documented and labeled</a:t>
            </a:r>
          </a:p>
          <a:p>
            <a:pPr lvl="1"/>
            <a:r>
              <a:rPr lang="en-US" dirty="0"/>
              <a:t>Law enforcement officials may need to be present</a:t>
            </a:r>
          </a:p>
          <a:p>
            <a:pPr lvl="1"/>
            <a:r>
              <a:rPr lang="en-US" dirty="0"/>
              <a:t>Prepare backup devices, media, etc.</a:t>
            </a:r>
          </a:p>
          <a:p>
            <a:pPr lvl="1"/>
            <a:r>
              <a:rPr lang="en-US" dirty="0"/>
              <a:t>Prepare user list with access to the specific machine</a:t>
            </a:r>
          </a:p>
          <a:p>
            <a:pPr lvl="1"/>
            <a:r>
              <a:rPr lang="en-US" dirty="0"/>
              <a:t>Using forensics tools, either locally (preferred) or over a network</a:t>
            </a:r>
          </a:p>
          <a:p>
            <a:pPr lvl="1"/>
            <a:r>
              <a:rPr lang="en-US" dirty="0"/>
              <a:t>Evidence (data or hard disks) may not be available for long time</a:t>
            </a:r>
          </a:p>
          <a:p>
            <a:r>
              <a:rPr lang="en-US" dirty="0"/>
              <a:t>Verify file integrity: message digest</a:t>
            </a:r>
          </a:p>
          <a:p>
            <a:pPr lvl="1"/>
            <a:endParaRPr lang="en-US" dirty="0" smtClean="0"/>
          </a:p>
          <a:p>
            <a:pPr lvl="1"/>
            <a:endParaRPr lang="en-US" dirty="0"/>
          </a:p>
          <a:p>
            <a:pPr lvl="1"/>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500"/>
                                        <p:tgtEl>
                                          <p:spTgt spid="4">
                                            <p:txEl>
                                              <p:pRg st="4" end="4"/>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fade">
                                      <p:cBhvr>
                                        <p:cTn id="10" dur="500"/>
                                        <p:tgtEl>
                                          <p:spTgt spid="4">
                                            <p:txEl>
                                              <p:pRg st="5" end="5"/>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animEffect transition="in" filter="fade">
                                      <p:cBhvr>
                                        <p:cTn id="13" dur="500"/>
                                        <p:tgtEl>
                                          <p:spTgt spid="4">
                                            <p:txEl>
                                              <p:pRg st="6" end="6"/>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7" end="7"/>
                                            </p:txEl>
                                          </p:spTgt>
                                        </p:tgtEl>
                                        <p:attrNameLst>
                                          <p:attrName>style.visibility</p:attrName>
                                        </p:attrNameLst>
                                      </p:cBhvr>
                                      <p:to>
                                        <p:strVal val="visible"/>
                                      </p:to>
                                    </p:set>
                                    <p:animEffect transition="in" filter="fade">
                                      <p:cBhvr>
                                        <p:cTn id="16" dur="500"/>
                                        <p:tgtEl>
                                          <p:spTgt spid="4">
                                            <p:txEl>
                                              <p:pRg st="7" end="7"/>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Effect transition="in" filter="fade">
                                      <p:cBhvr>
                                        <p:cTn id="19" dur="500"/>
                                        <p:tgtEl>
                                          <p:spTgt spid="4">
                                            <p:txEl>
                                              <p:pRg st="8" end="8"/>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txEl>
                                              <p:pRg st="9" end="9"/>
                                            </p:txEl>
                                          </p:spTgt>
                                        </p:tgtEl>
                                        <p:attrNameLst>
                                          <p:attrName>style.visibility</p:attrName>
                                        </p:attrNameLst>
                                      </p:cBhvr>
                                      <p:to>
                                        <p:strVal val="visible"/>
                                      </p:to>
                                    </p:set>
                                    <p:animEffect transition="in" filter="fade">
                                      <p:cBhvr>
                                        <p:cTn id="22" dur="500"/>
                                        <p:tgtEl>
                                          <p:spTgt spid="4">
                                            <p:txEl>
                                              <p:pRg st="9" end="9"/>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txEl>
                                              <p:pRg st="10" end="10"/>
                                            </p:txEl>
                                          </p:spTgt>
                                        </p:tgtEl>
                                        <p:attrNameLst>
                                          <p:attrName>style.visibility</p:attrName>
                                        </p:attrNameLst>
                                      </p:cBhvr>
                                      <p:to>
                                        <p:strVal val="visible"/>
                                      </p:to>
                                    </p:set>
                                    <p:animEffect transition="in" filter="fade">
                                      <p:cBhvr>
                                        <p:cTn id="25" dur="500"/>
                                        <p:tgtEl>
                                          <p:spTgt spid="4">
                                            <p:txEl>
                                              <p:pRg st="10" end="10"/>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
                                            <p:txEl>
                                              <p:pRg st="11" end="11"/>
                                            </p:txEl>
                                          </p:spTgt>
                                        </p:tgtEl>
                                        <p:attrNameLst>
                                          <p:attrName>style.visibility</p:attrName>
                                        </p:attrNameLst>
                                      </p:cBhvr>
                                      <p:to>
                                        <p:strVal val="visible"/>
                                      </p:to>
                                    </p:set>
                                    <p:animEffect transition="in" filter="fade">
                                      <p:cBhvr>
                                        <p:cTn id="28" dur="500"/>
                                        <p:tgtEl>
                                          <p:spTgt spid="4">
                                            <p:txEl>
                                              <p:pRg st="11" end="11"/>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Effect transition="in" filter="fade">
                                      <p:cBhvr>
                                        <p:cTn id="31" dur="500"/>
                                        <p:tgtEl>
                                          <p:spTgt spid="4">
                                            <p:txEl>
                                              <p:pRg st="12" end="12"/>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
                                            <p:txEl>
                                              <p:pRg st="13" end="13"/>
                                            </p:txEl>
                                          </p:spTgt>
                                        </p:tgtEl>
                                        <p:attrNameLst>
                                          <p:attrName>style.visibility</p:attrName>
                                        </p:attrNameLst>
                                      </p:cBhvr>
                                      <p:to>
                                        <p:strVal val="visible"/>
                                      </p:to>
                                    </p:set>
                                    <p:animEffect transition="in" filter="fade">
                                      <p:cBhvr>
                                        <p:cTn id="34" dur="500"/>
                                        <p:tgtEl>
                                          <p:spTgt spid="4">
                                            <p:txEl>
                                              <p:pRg st="13" end="13"/>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4">
                                            <p:txEl>
                                              <p:pRg st="14" end="14"/>
                                            </p:txEl>
                                          </p:spTgt>
                                        </p:tgtEl>
                                        <p:attrNameLst>
                                          <p:attrName>style.visibility</p:attrName>
                                        </p:attrNameLst>
                                      </p:cBhvr>
                                      <p:to>
                                        <p:strVal val="visible"/>
                                      </p:to>
                                    </p:set>
                                    <p:animEffect transition="in" filter="fade">
                                      <p:cBhvr>
                                        <p:cTn id="37" dur="500"/>
                                        <p:tgtEl>
                                          <p:spTgt spid="4">
                                            <p:txEl>
                                              <p:pRg st="14" end="1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15" end="15"/>
                                            </p:txEl>
                                          </p:spTgt>
                                        </p:tgtEl>
                                        <p:attrNameLst>
                                          <p:attrName>style.visibility</p:attrName>
                                        </p:attrNameLst>
                                      </p:cBhvr>
                                      <p:to>
                                        <p:strVal val="visible"/>
                                      </p:to>
                                    </p:set>
                                    <p:animEffect transition="in" filter="fade">
                                      <p:cBhvr>
                                        <p:cTn id="42" dur="500"/>
                                        <p:tgtEl>
                                          <p:spTgt spid="4">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Security Process</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a:p>
        </p:txBody>
      </p:sp>
      <p:sp>
        <p:nvSpPr>
          <p:cNvPr id="4" name="Content Placeholder 3"/>
          <p:cNvSpPr>
            <a:spLocks noGrp="1"/>
          </p:cNvSpPr>
          <p:nvPr>
            <p:ph sz="quarter" idx="1"/>
          </p:nvPr>
        </p:nvSpPr>
        <p:spPr/>
        <p:txBody>
          <a:bodyPr/>
          <a:lstStyle/>
          <a:p>
            <a:r>
              <a:rPr lang="en-US" dirty="0" smtClean="0"/>
              <a:t>Recall </a:t>
            </a:r>
            <a:r>
              <a:rPr lang="en-US" dirty="0"/>
              <a:t>from </a:t>
            </a:r>
            <a:r>
              <a:rPr lang="en-US" dirty="0" smtClean="0"/>
              <a:t>Lecture 5</a:t>
            </a:r>
            <a:endParaRPr lang="en-US" dirty="0"/>
          </a:p>
          <a:p>
            <a:pPr lvl="1"/>
            <a:r>
              <a:rPr lang="en-US" dirty="0"/>
              <a:t>Network Security is a </a:t>
            </a:r>
            <a:r>
              <a:rPr lang="en-US" i="1" dirty="0"/>
              <a:t>process </a:t>
            </a:r>
            <a:r>
              <a:rPr lang="en-US" dirty="0"/>
              <a:t>that can be broken down into a series of steps</a:t>
            </a:r>
          </a:p>
          <a:p>
            <a:pPr lvl="1"/>
            <a:r>
              <a:rPr lang="en-US" dirty="0" smtClean="0"/>
              <a:t>Tao model of security</a:t>
            </a:r>
          </a:p>
          <a:p>
            <a:pPr lvl="2"/>
            <a:r>
              <a:rPr lang="en-US" dirty="0" smtClean="0"/>
              <a:t>Assessment</a:t>
            </a:r>
            <a:endParaRPr lang="en-US" dirty="0"/>
          </a:p>
          <a:p>
            <a:pPr lvl="2"/>
            <a:r>
              <a:rPr lang="en-US" dirty="0"/>
              <a:t>Protection</a:t>
            </a:r>
          </a:p>
          <a:p>
            <a:pPr lvl="2"/>
            <a:r>
              <a:rPr lang="en-US" dirty="0"/>
              <a:t>Detection </a:t>
            </a:r>
          </a:p>
          <a:p>
            <a:pPr lvl="2"/>
            <a:r>
              <a:rPr lang="en-US" dirty="0"/>
              <a:t>Response</a:t>
            </a:r>
          </a:p>
          <a:p>
            <a:pPr lvl="2">
              <a:buNone/>
            </a:pPr>
            <a:endParaRPr lang="en-US" dirty="0"/>
          </a:p>
          <a:p>
            <a:endParaRPr lang="en-US" dirty="0"/>
          </a:p>
        </p:txBody>
      </p:sp>
    </p:spTree>
    <p:extLst>
      <p:ext uri="{BB962C8B-B14F-4D97-AF65-F5344CB8AC3E}">
        <p14:creationId xmlns:p14="http://schemas.microsoft.com/office/powerpoint/2010/main" val="36650552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30</a:t>
            </a:fld>
            <a:endParaRPr lang="en-US"/>
          </a:p>
        </p:txBody>
      </p:sp>
      <p:sp>
        <p:nvSpPr>
          <p:cNvPr id="4" name="Content Placeholder 3"/>
          <p:cNvSpPr>
            <a:spLocks noGrp="1"/>
          </p:cNvSpPr>
          <p:nvPr>
            <p:ph sz="quarter" idx="1"/>
          </p:nvPr>
        </p:nvSpPr>
        <p:spPr>
          <a:xfrm>
            <a:off x="457200" y="1219200"/>
            <a:ext cx="8229600" cy="3352800"/>
          </a:xfrm>
        </p:spPr>
        <p:txBody>
          <a:bodyPr>
            <a:normAutofit lnSpcReduction="10000"/>
          </a:bodyPr>
          <a:lstStyle/>
          <a:p>
            <a:r>
              <a:rPr lang="en-US" dirty="0"/>
              <a:t>Extracting relevant information</a:t>
            </a:r>
          </a:p>
          <a:p>
            <a:r>
              <a:rPr lang="en-US" dirty="0"/>
              <a:t>Preserve </a:t>
            </a:r>
            <a:r>
              <a:rPr lang="en-US" dirty="0" smtClean="0"/>
              <a:t>data: Read-only </a:t>
            </a:r>
            <a:r>
              <a:rPr lang="en-US" dirty="0"/>
              <a:t>access, write blockers, file </a:t>
            </a:r>
            <a:r>
              <a:rPr lang="en-US" dirty="0" smtClean="0"/>
              <a:t>viewers</a:t>
            </a:r>
            <a:endParaRPr lang="en-US" dirty="0"/>
          </a:p>
          <a:p>
            <a:r>
              <a:rPr lang="en-US" dirty="0"/>
              <a:t>Tools to automate data extraction and recovering deleted files</a:t>
            </a:r>
          </a:p>
          <a:p>
            <a:r>
              <a:rPr lang="en-US" dirty="0"/>
              <a:t>May need to check for hidden information or do complete file and system </a:t>
            </a:r>
            <a:r>
              <a:rPr lang="en-US" dirty="0" smtClean="0"/>
              <a:t>analysis</a:t>
            </a:r>
            <a:endParaRPr lang="en-US" dirty="0"/>
          </a:p>
          <a:p>
            <a:pPr lvl="1"/>
            <a:r>
              <a:rPr lang="en-US" dirty="0"/>
              <a:t>Can take a significant amount of time! </a:t>
            </a:r>
          </a:p>
          <a:p>
            <a:endParaRPr lang="en-US" dirty="0"/>
          </a:p>
          <a:p>
            <a:endParaRPr lang="en-US" dirty="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4724400"/>
            <a:ext cx="59245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31</a:t>
            </a:fld>
            <a:endParaRPr lang="en-US"/>
          </a:p>
        </p:txBody>
      </p:sp>
      <p:sp>
        <p:nvSpPr>
          <p:cNvPr id="4" name="Content Placeholder 3"/>
          <p:cNvSpPr>
            <a:spLocks noGrp="1"/>
          </p:cNvSpPr>
          <p:nvPr>
            <p:ph sz="quarter" idx="1"/>
          </p:nvPr>
        </p:nvSpPr>
        <p:spPr/>
        <p:txBody>
          <a:bodyPr/>
          <a:lstStyle/>
          <a:p>
            <a:r>
              <a:rPr lang="en-US" dirty="0"/>
              <a:t>Study and analyze the data to get conclusions from it or not</a:t>
            </a:r>
          </a:p>
          <a:p>
            <a:r>
              <a:rPr lang="en-US" dirty="0"/>
              <a:t>Identifying people, places, </a:t>
            </a:r>
            <a:r>
              <a:rPr lang="en-US" dirty="0" smtClean="0"/>
              <a:t>items, </a:t>
            </a:r>
            <a:r>
              <a:rPr lang="en-US" dirty="0"/>
              <a:t>and events</a:t>
            </a:r>
          </a:p>
          <a:p>
            <a:r>
              <a:rPr lang="en-US" dirty="0"/>
              <a:t>Correlating data from multiple sources</a:t>
            </a:r>
          </a:p>
          <a:p>
            <a:r>
              <a:rPr lang="en-US" dirty="0"/>
              <a:t>Timeline of events can be reconstructed (careful with time zone settings): Synchronization using NTP (Network Time Protocol)</a:t>
            </a:r>
          </a:p>
          <a:p>
            <a:r>
              <a:rPr lang="en-US" dirty="0"/>
              <a:t>Files, network traffic, logs, applications, etc. may help in this </a:t>
            </a:r>
            <a:r>
              <a:rPr lang="en-US" dirty="0" smtClean="0"/>
              <a:t>phase</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32</a:t>
            </a:fld>
            <a:endParaRPr lang="en-US"/>
          </a:p>
        </p:txBody>
      </p:sp>
      <p:sp>
        <p:nvSpPr>
          <p:cNvPr id="4" name="Content Placeholder 3"/>
          <p:cNvSpPr>
            <a:spLocks noGrp="1"/>
          </p:cNvSpPr>
          <p:nvPr>
            <p:ph sz="quarter" idx="1"/>
          </p:nvPr>
        </p:nvSpPr>
        <p:spPr/>
        <p:txBody>
          <a:bodyPr/>
          <a:lstStyle/>
          <a:p>
            <a:r>
              <a:rPr lang="en-US" dirty="0"/>
              <a:t>Preparing and presenting info from previous phase</a:t>
            </a:r>
          </a:p>
          <a:p>
            <a:r>
              <a:rPr lang="en-US" dirty="0"/>
              <a:t>If there is more than one explanation, present them all</a:t>
            </a:r>
          </a:p>
          <a:p>
            <a:r>
              <a:rPr lang="en-US" dirty="0"/>
              <a:t>Present the report according to the audience: Court vs. Management</a:t>
            </a:r>
          </a:p>
          <a:p>
            <a:r>
              <a:rPr lang="en-US" dirty="0"/>
              <a:t>Lessons learned: additional ways to collect data, risks in the systems that must be fixed, policy problems</a:t>
            </a:r>
          </a:p>
          <a:p>
            <a:r>
              <a:rPr lang="en-US" dirty="0"/>
              <a:t>After that: keeping certifications, training in new tools, etc.</a:t>
            </a:r>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33</a:t>
            </a:fld>
            <a:endParaRPr lang="en-US"/>
          </a:p>
        </p:txBody>
      </p:sp>
      <p:sp>
        <p:nvSpPr>
          <p:cNvPr id="4" name="Content Placeholder 3"/>
          <p:cNvSpPr>
            <a:spLocks noGrp="1"/>
          </p:cNvSpPr>
          <p:nvPr>
            <p:ph sz="quarter" idx="1"/>
          </p:nvPr>
        </p:nvSpPr>
        <p:spPr/>
        <p:txBody>
          <a:bodyPr>
            <a:normAutofit/>
          </a:bodyPr>
          <a:lstStyle/>
          <a:p>
            <a:r>
              <a:rPr lang="en-US" dirty="0"/>
              <a:t>Chain of custody must be </a:t>
            </a:r>
            <a:r>
              <a:rPr lang="en-US" dirty="0" smtClean="0"/>
              <a:t>maintained</a:t>
            </a:r>
            <a:endParaRPr lang="en-US" dirty="0"/>
          </a:p>
          <a:p>
            <a:r>
              <a:rPr lang="en-US" dirty="0"/>
              <a:t>May need to use certified tools to extract / analyze </a:t>
            </a:r>
            <a:r>
              <a:rPr lang="en-US" dirty="0" smtClean="0"/>
              <a:t>information</a:t>
            </a:r>
            <a:endParaRPr lang="en-US" dirty="0"/>
          </a:p>
          <a:p>
            <a:r>
              <a:rPr lang="en-US" dirty="0"/>
              <a:t>Everything must be documented and </a:t>
            </a:r>
            <a:r>
              <a:rPr lang="en-US" dirty="0" smtClean="0"/>
              <a:t>isolated</a:t>
            </a:r>
            <a:endParaRPr lang="en-US" dirty="0"/>
          </a:p>
          <a:p>
            <a:pPr lvl="1"/>
            <a:r>
              <a:rPr lang="en-US" dirty="0"/>
              <a:t>This may or may not be possible depending on business needs / </a:t>
            </a:r>
            <a:r>
              <a:rPr lang="en-US" dirty="0" smtClean="0"/>
              <a:t>impact</a:t>
            </a:r>
            <a:endParaRPr lang="en-US" dirty="0"/>
          </a:p>
          <a:p>
            <a:r>
              <a:rPr lang="en-US" dirty="0"/>
              <a:t>External investigation may be </a:t>
            </a:r>
            <a:r>
              <a:rPr lang="en-US" dirty="0" smtClean="0"/>
              <a:t>necessary</a:t>
            </a:r>
            <a:endParaRPr lang="en-US" dirty="0"/>
          </a:p>
          <a:p>
            <a:r>
              <a:rPr lang="en-US" dirty="0"/>
              <a:t>The legal process may be long and draw </a:t>
            </a:r>
            <a:r>
              <a:rPr lang="en-US" dirty="0" smtClean="0"/>
              <a:t>out</a:t>
            </a:r>
            <a:endParaRPr lang="en-US" dirty="0"/>
          </a:p>
          <a:p>
            <a:pPr lvl="1"/>
            <a:r>
              <a:rPr lang="en-US" dirty="0"/>
              <a:t>There is no guarantee of legal </a:t>
            </a:r>
            <a:r>
              <a:rPr lang="en-US" dirty="0" smtClean="0"/>
              <a:t>repercussions</a:t>
            </a:r>
            <a:endParaRPr lang="en-US" dirty="0"/>
          </a:p>
          <a:p>
            <a:pPr lvl="1"/>
            <a:r>
              <a:rPr lang="en-US" dirty="0"/>
              <a:t>The cost of perusing legal action may outweigh the </a:t>
            </a:r>
            <a:r>
              <a:rPr lang="en-US" dirty="0" smtClean="0"/>
              <a:t>benefit</a:t>
            </a:r>
            <a:endParaRPr lang="en-US" dirty="0"/>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fade">
                                      <p:cBhvr>
                                        <p:cTn id="15" dur="500"/>
                                        <p:tgtEl>
                                          <p:spTgt spid="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fade">
                                      <p:cBhvr>
                                        <p:cTn id="20" dur="500"/>
                                        <p:tgtEl>
                                          <p:spTgt spid="4">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Effect transition="in" filter="fade">
                                      <p:cBhvr>
                                        <p:cTn id="25" dur="500"/>
                                        <p:tgtEl>
                                          <p:spTgt spid="4">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Effect transition="in" filter="fade">
                                      <p:cBhvr>
                                        <p:cTn id="28" dur="500"/>
                                        <p:tgtEl>
                                          <p:spTgt spid="4">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Effect transition="in" filter="fade">
                                      <p:cBhvr>
                                        <p:cTn id="31"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Legal Considerations</a:t>
            </a:r>
          </a:p>
        </p:txBody>
      </p:sp>
      <p:sp>
        <p:nvSpPr>
          <p:cNvPr id="6" name="Text Placeholder 5"/>
          <p:cNvSpPr>
            <a:spLocks noGrp="1"/>
          </p:cNvSpPr>
          <p:nvPr>
            <p:ph type="body" idx="1"/>
          </p:nvPr>
        </p:nvSpPr>
        <p:spPr/>
        <p:txBody>
          <a:bodyPr/>
          <a:lstStyle/>
          <a:p>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34</a:t>
            </a:fld>
            <a:endParaRPr lang="en-US"/>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Study Law?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35</a:t>
            </a:fld>
            <a:endParaRPr lang="en-US"/>
          </a:p>
        </p:txBody>
      </p:sp>
      <p:sp>
        <p:nvSpPr>
          <p:cNvPr id="4" name="Content Placeholder 3"/>
          <p:cNvSpPr>
            <a:spLocks noGrp="1"/>
          </p:cNvSpPr>
          <p:nvPr>
            <p:ph sz="quarter" idx="1"/>
          </p:nvPr>
        </p:nvSpPr>
        <p:spPr/>
        <p:txBody>
          <a:bodyPr/>
          <a:lstStyle/>
          <a:p>
            <a:r>
              <a:rPr lang="en-US" dirty="0"/>
              <a:t>Need to understand what constituted a computer </a:t>
            </a:r>
            <a:r>
              <a:rPr lang="en-US" dirty="0" smtClean="0"/>
              <a:t>crime</a:t>
            </a:r>
            <a:endParaRPr lang="en-US" dirty="0"/>
          </a:p>
          <a:p>
            <a:pPr lvl="1"/>
            <a:r>
              <a:rPr lang="en-US" dirty="0"/>
              <a:t>Prioritize and manage incident responses </a:t>
            </a:r>
            <a:r>
              <a:rPr lang="en-US" dirty="0" smtClean="0"/>
              <a:t>properly</a:t>
            </a:r>
            <a:endParaRPr lang="en-US" dirty="0"/>
          </a:p>
          <a:p>
            <a:pPr lvl="1"/>
            <a:r>
              <a:rPr lang="en-US" dirty="0" smtClean="0"/>
              <a:t>Build </a:t>
            </a:r>
            <a:r>
              <a:rPr lang="en-US" dirty="0"/>
              <a:t>successful cases for </a:t>
            </a:r>
            <a:r>
              <a:rPr lang="en-US" dirty="0" smtClean="0"/>
              <a:t>prosecution</a:t>
            </a:r>
            <a:endParaRPr lang="en-US" dirty="0"/>
          </a:p>
          <a:p>
            <a:pPr lvl="1"/>
            <a:r>
              <a:rPr lang="en-US" dirty="0"/>
              <a:t>Recover from </a:t>
            </a:r>
            <a:r>
              <a:rPr lang="en-US" dirty="0" smtClean="0"/>
              <a:t>losses</a:t>
            </a:r>
            <a:endParaRPr lang="en-US" dirty="0"/>
          </a:p>
          <a:p>
            <a:r>
              <a:rPr lang="en-US" dirty="0"/>
              <a:t>Need to understand regulation compliance</a:t>
            </a:r>
          </a:p>
          <a:p>
            <a:pPr lvl="1"/>
            <a:r>
              <a:rPr lang="en-US" dirty="0"/>
              <a:t>Avoid capital </a:t>
            </a:r>
            <a:r>
              <a:rPr lang="en-US" dirty="0" smtClean="0"/>
              <a:t>loss</a:t>
            </a:r>
            <a:endParaRPr lang="en-US" dirty="0"/>
          </a:p>
          <a:p>
            <a:pPr lvl="2"/>
            <a:r>
              <a:rPr lang="en-US" dirty="0"/>
              <a:t>Fines, reputation damage, </a:t>
            </a:r>
            <a:r>
              <a:rPr lang="en-US" dirty="0" smtClean="0"/>
              <a:t>etc.</a:t>
            </a:r>
            <a:endParaRPr lang="en-US" dirty="0"/>
          </a:p>
          <a:p>
            <a:pPr lvl="1"/>
            <a:r>
              <a:rPr lang="en-US" dirty="0"/>
              <a:t>Avoid </a:t>
            </a:r>
            <a:r>
              <a:rPr lang="en-US" dirty="0" smtClean="0"/>
              <a:t>liability</a:t>
            </a:r>
            <a:endParaRPr lang="en-US" dirty="0"/>
          </a:p>
          <a:p>
            <a:r>
              <a:rPr lang="en-US" dirty="0"/>
              <a:t>Provides reasoning and incentive for management to implement </a:t>
            </a:r>
            <a:r>
              <a:rPr lang="en-US" dirty="0" smtClean="0"/>
              <a:t>security</a:t>
            </a: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500"/>
                                        <p:tgtEl>
                                          <p:spTgt spid="4">
                                            <p:txEl>
                                              <p:pRg st="4" end="4"/>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fade">
                                      <p:cBhvr>
                                        <p:cTn id="10" dur="500"/>
                                        <p:tgtEl>
                                          <p:spTgt spid="4">
                                            <p:txEl>
                                              <p:pRg st="5" end="5"/>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animEffect transition="in" filter="fade">
                                      <p:cBhvr>
                                        <p:cTn id="13" dur="500"/>
                                        <p:tgtEl>
                                          <p:spTgt spid="4">
                                            <p:txEl>
                                              <p:pRg st="6" end="6"/>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7" end="7"/>
                                            </p:txEl>
                                          </p:spTgt>
                                        </p:tgtEl>
                                        <p:attrNameLst>
                                          <p:attrName>style.visibility</p:attrName>
                                        </p:attrNameLst>
                                      </p:cBhvr>
                                      <p:to>
                                        <p:strVal val="visible"/>
                                      </p:to>
                                    </p:set>
                                    <p:animEffect transition="in" filter="fade">
                                      <p:cBhvr>
                                        <p:cTn id="16" dur="500"/>
                                        <p:tgtEl>
                                          <p:spTgt spid="4">
                                            <p:txEl>
                                              <p:pRg st="7" end="7"/>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animEffect transition="in" filter="fade">
                                      <p:cBhvr>
                                        <p:cTn id="21"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Computer Fraud and Abuse </a:t>
            </a:r>
            <a:r>
              <a:rPr lang="en-US" dirty="0" smtClean="0"/>
              <a:t>Act (CFAA)</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36</a:t>
            </a:fld>
            <a:endParaRPr lang="en-US"/>
          </a:p>
        </p:txBody>
      </p:sp>
      <p:sp>
        <p:nvSpPr>
          <p:cNvPr id="4" name="Content Placeholder 3"/>
          <p:cNvSpPr>
            <a:spLocks noGrp="1"/>
          </p:cNvSpPr>
          <p:nvPr>
            <p:ph sz="quarter" idx="1"/>
          </p:nvPr>
        </p:nvSpPr>
        <p:spPr/>
        <p:txBody>
          <a:bodyPr/>
          <a:lstStyle/>
          <a:p>
            <a:r>
              <a:rPr lang="en-US" dirty="0"/>
              <a:t>USC Title 18, Chapter 47, §1030</a:t>
            </a:r>
          </a:p>
          <a:p>
            <a:pPr lvl="1"/>
            <a:r>
              <a:rPr lang="en-US" dirty="0"/>
              <a:t>The major </a:t>
            </a:r>
            <a:r>
              <a:rPr lang="en-US" dirty="0" smtClean="0"/>
              <a:t>law </a:t>
            </a:r>
            <a:r>
              <a:rPr lang="en-US" dirty="0"/>
              <a:t>on computer </a:t>
            </a:r>
            <a:r>
              <a:rPr lang="en-US" dirty="0" smtClean="0"/>
              <a:t>crimes</a:t>
            </a:r>
            <a:endParaRPr lang="en-US" dirty="0"/>
          </a:p>
          <a:p>
            <a:r>
              <a:rPr lang="en-US" dirty="0"/>
              <a:t>Designed to protect confidentiality, integrity, and </a:t>
            </a:r>
            <a:r>
              <a:rPr lang="en-US" dirty="0" smtClean="0"/>
              <a:t>availability </a:t>
            </a:r>
            <a:r>
              <a:rPr lang="en-US" dirty="0"/>
              <a:t>of data systems</a:t>
            </a:r>
          </a:p>
          <a:p>
            <a:r>
              <a:rPr lang="en-US" dirty="0"/>
              <a:t>Targets individual accessing data / systems without authorization and attempting to inflict some damage</a:t>
            </a:r>
          </a:p>
          <a:p>
            <a:pPr lvl="1"/>
            <a:r>
              <a:rPr lang="en-US" dirty="0"/>
              <a:t>Not just hacking into </a:t>
            </a:r>
            <a:r>
              <a:rPr lang="en-US" dirty="0" smtClean="0"/>
              <a:t>systems</a:t>
            </a:r>
            <a:endParaRPr lang="en-US" dirty="0"/>
          </a:p>
          <a:p>
            <a:pPr lvl="1"/>
            <a:r>
              <a:rPr lang="en-US" dirty="0"/>
              <a:t>Also </a:t>
            </a:r>
            <a:r>
              <a:rPr lang="en-US" dirty="0" err="1"/>
              <a:t>DoS</a:t>
            </a:r>
            <a:r>
              <a:rPr lang="en-US" dirty="0"/>
              <a:t>, </a:t>
            </a:r>
            <a:r>
              <a:rPr lang="en-US" dirty="0" smtClean="0"/>
              <a:t>viruses</a:t>
            </a:r>
            <a:r>
              <a:rPr lang="en-US" dirty="0"/>
              <a:t>, </a:t>
            </a:r>
            <a:r>
              <a:rPr lang="en-US" dirty="0" smtClean="0"/>
              <a:t>logic bombs</a:t>
            </a:r>
            <a:r>
              <a:rPr lang="en-US" dirty="0"/>
              <a:t>, ping floods, etc</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CFAA</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37</a:t>
            </a:fld>
            <a:endParaRPr lang="en-US"/>
          </a:p>
        </p:txBody>
      </p:sp>
      <p:sp>
        <p:nvSpPr>
          <p:cNvPr id="4" name="Content Placeholder 3"/>
          <p:cNvSpPr>
            <a:spLocks noGrp="1"/>
          </p:cNvSpPr>
          <p:nvPr>
            <p:ph sz="quarter" idx="1"/>
          </p:nvPr>
        </p:nvSpPr>
        <p:spPr/>
        <p:txBody>
          <a:bodyPr>
            <a:normAutofit lnSpcReduction="10000"/>
          </a:bodyPr>
          <a:lstStyle/>
          <a:p>
            <a:r>
              <a:rPr lang="en-US" dirty="0"/>
              <a:t>Defines 7 prohibited acts</a:t>
            </a:r>
          </a:p>
          <a:p>
            <a:pPr lvl="1"/>
            <a:r>
              <a:rPr lang="en-US" dirty="0"/>
              <a:t>Unauthorized access of information protected for national security </a:t>
            </a:r>
            <a:r>
              <a:rPr lang="en-US" dirty="0" smtClean="0"/>
              <a:t>reasons</a:t>
            </a:r>
            <a:endParaRPr lang="en-US" dirty="0"/>
          </a:p>
          <a:p>
            <a:pPr lvl="1"/>
            <a:r>
              <a:rPr lang="en-US" dirty="0"/>
              <a:t>Unauthorized access of confidential information on the </a:t>
            </a:r>
            <a:r>
              <a:rPr lang="en-US" dirty="0" smtClean="0"/>
              <a:t>Internet</a:t>
            </a:r>
            <a:endParaRPr lang="en-US" dirty="0"/>
          </a:p>
          <a:p>
            <a:pPr lvl="1"/>
            <a:r>
              <a:rPr lang="en-US" dirty="0"/>
              <a:t>Unauthorized access of government, nonpublic </a:t>
            </a:r>
            <a:r>
              <a:rPr lang="en-US" dirty="0" smtClean="0"/>
              <a:t>computers</a:t>
            </a:r>
            <a:endParaRPr lang="en-US" dirty="0"/>
          </a:p>
          <a:p>
            <a:pPr lvl="1"/>
            <a:r>
              <a:rPr lang="en-US" dirty="0"/>
              <a:t>Unauthorized access of a protected computer in furtherance of </a:t>
            </a:r>
            <a:r>
              <a:rPr lang="en-US" dirty="0" smtClean="0"/>
              <a:t>fraud</a:t>
            </a:r>
            <a:endParaRPr lang="en-US" dirty="0"/>
          </a:p>
          <a:p>
            <a:pPr lvl="1"/>
            <a:r>
              <a:rPr lang="en-US" dirty="0"/>
              <a:t>Intentional acts causing damage to </a:t>
            </a:r>
            <a:r>
              <a:rPr lang="en-US" dirty="0" smtClean="0"/>
              <a:t>computers</a:t>
            </a:r>
            <a:endParaRPr lang="en-US" dirty="0"/>
          </a:p>
          <a:p>
            <a:pPr lvl="1"/>
            <a:r>
              <a:rPr lang="en-US" dirty="0"/>
              <a:t>Trafficking of passwords affecting interstate commerce or government </a:t>
            </a:r>
            <a:r>
              <a:rPr lang="en-US" dirty="0" smtClean="0"/>
              <a:t>computers</a:t>
            </a:r>
            <a:endParaRPr lang="en-US" dirty="0"/>
          </a:p>
          <a:p>
            <a:pPr lvl="1"/>
            <a:r>
              <a:rPr lang="en-US" dirty="0"/>
              <a:t>Threats to cause damage to a protected computer for the purpose of extortion</a:t>
            </a:r>
          </a:p>
          <a:p>
            <a:pPr lvl="1"/>
            <a:endParaRPr lang="en-US" dirty="0"/>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fade">
                                      <p:cBhvr>
                                        <p:cTn id="32" dur="500"/>
                                        <p:tgtEl>
                                          <p:spTgt spid="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Effect transition="in" filter="fade">
                                      <p:cBhvr>
                                        <p:cTn id="37"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“Protected Computers”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38</a:t>
            </a:fld>
            <a:endParaRPr lang="en-US"/>
          </a:p>
        </p:txBody>
      </p:sp>
      <p:sp>
        <p:nvSpPr>
          <p:cNvPr id="4" name="Content Placeholder 3"/>
          <p:cNvSpPr>
            <a:spLocks noGrp="1"/>
          </p:cNvSpPr>
          <p:nvPr>
            <p:ph sz="quarter" idx="1"/>
          </p:nvPr>
        </p:nvSpPr>
        <p:spPr/>
        <p:txBody>
          <a:bodyPr/>
          <a:lstStyle/>
          <a:p>
            <a:r>
              <a:rPr lang="en-US" dirty="0"/>
              <a:t>Section 1030(e)(2)</a:t>
            </a:r>
          </a:p>
          <a:p>
            <a:pPr lvl="1"/>
            <a:r>
              <a:rPr lang="en-US" dirty="0"/>
              <a:t>Machines used exclusively by a financial institution or the US Govt.</a:t>
            </a:r>
          </a:p>
          <a:p>
            <a:pPr lvl="1"/>
            <a:r>
              <a:rPr lang="en-US" dirty="0"/>
              <a:t>Those used in interstate or foreign commerce or communications</a:t>
            </a:r>
          </a:p>
          <a:p>
            <a:r>
              <a:rPr lang="en-US" dirty="0"/>
              <a:t>In 1996, amendments extended this even further</a:t>
            </a:r>
          </a:p>
          <a:p>
            <a:r>
              <a:rPr lang="en-US" dirty="0"/>
              <a:t>In 2001, the US PATRIOT Act extended this even further.</a:t>
            </a:r>
          </a:p>
          <a:p>
            <a:pPr lvl="1"/>
            <a:r>
              <a:rPr lang="en-US" dirty="0"/>
              <a:t>Now covers any computer outside the US that affects interstate or international </a:t>
            </a:r>
            <a:r>
              <a:rPr lang="en-US" dirty="0" smtClean="0"/>
              <a:t>commerce</a:t>
            </a:r>
            <a:endParaRPr lang="en-US" dirty="0"/>
          </a:p>
          <a:p>
            <a:r>
              <a:rPr lang="en-US" dirty="0"/>
              <a:t>In a nutshell, </a:t>
            </a:r>
            <a:r>
              <a:rPr lang="en-US" dirty="0" smtClean="0"/>
              <a:t>virtually </a:t>
            </a:r>
            <a:r>
              <a:rPr lang="en-US" dirty="0"/>
              <a:t>every computer connected to the </a:t>
            </a:r>
            <a:r>
              <a:rPr lang="en-US" dirty="0" smtClean="0"/>
              <a:t>Internet </a:t>
            </a:r>
            <a:r>
              <a:rPr lang="en-US" dirty="0"/>
              <a:t>now falls under the jurisdiction of the CFAA</a:t>
            </a:r>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CFAA Key Components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39</a:t>
            </a:fld>
            <a:endParaRPr lang="en-US"/>
          </a:p>
        </p:txBody>
      </p:sp>
      <p:sp>
        <p:nvSpPr>
          <p:cNvPr id="4" name="Content Placeholder 3"/>
          <p:cNvSpPr>
            <a:spLocks noGrp="1"/>
          </p:cNvSpPr>
          <p:nvPr>
            <p:ph sz="quarter" idx="1"/>
          </p:nvPr>
        </p:nvSpPr>
        <p:spPr/>
        <p:txBody>
          <a:bodyPr/>
          <a:lstStyle/>
          <a:p>
            <a:r>
              <a:rPr lang="en-US" dirty="0"/>
              <a:t>All crimes defined under the CFAA incorporate two key concepts</a:t>
            </a:r>
          </a:p>
          <a:p>
            <a:pPr lvl="1"/>
            <a:r>
              <a:rPr lang="en-US" dirty="0"/>
              <a:t>Access without or in excess of </a:t>
            </a:r>
            <a:r>
              <a:rPr lang="en-US" dirty="0" smtClean="0"/>
              <a:t>authorization</a:t>
            </a:r>
            <a:endParaRPr lang="en-US" dirty="0"/>
          </a:p>
          <a:p>
            <a:pPr lvl="1"/>
            <a:r>
              <a:rPr lang="en-US" dirty="0"/>
              <a:t>Damage or </a:t>
            </a:r>
            <a:r>
              <a:rPr lang="en-US" dirty="0" smtClean="0"/>
              <a:t>loss</a:t>
            </a:r>
            <a:endParaRPr lang="en-US" dirty="0"/>
          </a:p>
          <a:p>
            <a:r>
              <a:rPr lang="en-US" dirty="0"/>
              <a:t>With rare exception, both must be met to classify as a crime under CFAA</a:t>
            </a:r>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Preparation</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a:t>
            </a:fld>
            <a:endParaRPr lang="en-US"/>
          </a:p>
        </p:txBody>
      </p:sp>
      <p:sp>
        <p:nvSpPr>
          <p:cNvPr id="4" name="Content Placeholder 3"/>
          <p:cNvSpPr>
            <a:spLocks noGrp="1"/>
          </p:cNvSpPr>
          <p:nvPr>
            <p:ph sz="quarter" idx="1"/>
          </p:nvPr>
        </p:nvSpPr>
        <p:spPr/>
        <p:txBody>
          <a:bodyPr>
            <a:normAutofit/>
          </a:bodyPr>
          <a:lstStyle/>
          <a:p>
            <a:r>
              <a:rPr lang="en-US" dirty="0"/>
              <a:t>An important part of any security process is preparing for an attack</a:t>
            </a:r>
          </a:p>
          <a:p>
            <a:pPr lvl="1"/>
            <a:r>
              <a:rPr lang="en-US" dirty="0"/>
              <a:t>During the Protection stage of the Tao model</a:t>
            </a:r>
          </a:p>
          <a:p>
            <a:r>
              <a:rPr lang="en-US" dirty="0"/>
              <a:t>A typical preparation stage may involve</a:t>
            </a:r>
          </a:p>
          <a:p>
            <a:pPr lvl="1"/>
            <a:r>
              <a:rPr lang="en-US" dirty="0"/>
              <a:t>Installing hardware / software mechanisms</a:t>
            </a:r>
          </a:p>
          <a:p>
            <a:pPr lvl="2"/>
            <a:r>
              <a:rPr lang="en-US" dirty="0"/>
              <a:t>Firewalls, IDS/IPS, VPNs, etc.</a:t>
            </a:r>
          </a:p>
          <a:p>
            <a:pPr lvl="1"/>
            <a:r>
              <a:rPr lang="en-US" dirty="0"/>
              <a:t>Training Employees</a:t>
            </a:r>
          </a:p>
          <a:p>
            <a:pPr lvl="2"/>
            <a:r>
              <a:rPr lang="en-US" dirty="0"/>
              <a:t>Creating Awareness</a:t>
            </a:r>
          </a:p>
          <a:p>
            <a:pPr lvl="1"/>
            <a:r>
              <a:rPr lang="en-US" dirty="0"/>
              <a:t>Drafting / Enforcing Policies</a:t>
            </a:r>
          </a:p>
          <a:p>
            <a:pPr lvl="2"/>
            <a:r>
              <a:rPr lang="en-US" dirty="0"/>
              <a:t>Monitoring / Logging</a:t>
            </a:r>
          </a:p>
          <a:p>
            <a:pPr lvl="1"/>
            <a:r>
              <a:rPr lang="en-US" dirty="0"/>
              <a:t>Maintenance</a:t>
            </a:r>
          </a:p>
          <a:p>
            <a:pPr lvl="2"/>
            <a:r>
              <a:rPr lang="en-US" dirty="0"/>
              <a:t>Patching, etc.</a:t>
            </a:r>
          </a:p>
          <a:p>
            <a:endParaRPr lang="en-US" dirty="0"/>
          </a:p>
        </p:txBody>
      </p:sp>
    </p:spTree>
    <p:extLst>
      <p:ext uri="{BB962C8B-B14F-4D97-AF65-F5344CB8AC3E}">
        <p14:creationId xmlns:p14="http://schemas.microsoft.com/office/powerpoint/2010/main" val="3665055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fade">
                                      <p:cBhvr>
                                        <p:cTn id="13" dur="500"/>
                                        <p:tgtEl>
                                          <p:spTgt spid="4">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fade">
                                      <p:cBhvr>
                                        <p:cTn id="18" dur="500"/>
                                        <p:tgtEl>
                                          <p:spTgt spid="4">
                                            <p:txEl>
                                              <p:pRg st="5" end="5"/>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animEffect transition="in" filter="fade">
                                      <p:cBhvr>
                                        <p:cTn id="21" dur="500"/>
                                        <p:tgtEl>
                                          <p:spTgt spid="4">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
                                            <p:txEl>
                                              <p:pRg st="7" end="7"/>
                                            </p:txEl>
                                          </p:spTgt>
                                        </p:tgtEl>
                                        <p:attrNameLst>
                                          <p:attrName>style.visibility</p:attrName>
                                        </p:attrNameLst>
                                      </p:cBhvr>
                                      <p:to>
                                        <p:strVal val="visible"/>
                                      </p:to>
                                    </p:set>
                                    <p:animEffect transition="in" filter="fade">
                                      <p:cBhvr>
                                        <p:cTn id="26" dur="500"/>
                                        <p:tgtEl>
                                          <p:spTgt spid="4">
                                            <p:txEl>
                                              <p:pRg st="7" end="7"/>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animEffect transition="in" filter="fade">
                                      <p:cBhvr>
                                        <p:cTn id="29" dur="500"/>
                                        <p:tgtEl>
                                          <p:spTgt spid="4">
                                            <p:txEl>
                                              <p:pRg st="8" end="8"/>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fade">
                                      <p:cBhvr>
                                        <p:cTn id="34" dur="500"/>
                                        <p:tgtEl>
                                          <p:spTgt spid="4">
                                            <p:txEl>
                                              <p:pRg st="9" end="9"/>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fade">
                                      <p:cBhvr>
                                        <p:cTn id="3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Without Authorization</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40</a:t>
            </a:fld>
            <a:endParaRPr lang="en-US"/>
          </a:p>
        </p:txBody>
      </p:sp>
      <p:sp>
        <p:nvSpPr>
          <p:cNvPr id="4" name="Content Placeholder 3"/>
          <p:cNvSpPr>
            <a:spLocks noGrp="1"/>
          </p:cNvSpPr>
          <p:nvPr>
            <p:ph sz="quarter" idx="1"/>
          </p:nvPr>
        </p:nvSpPr>
        <p:spPr/>
        <p:txBody>
          <a:bodyPr>
            <a:normAutofit/>
          </a:bodyPr>
          <a:lstStyle/>
          <a:p>
            <a:r>
              <a:rPr lang="en-US" dirty="0"/>
              <a:t>Two forms</a:t>
            </a:r>
          </a:p>
          <a:p>
            <a:pPr lvl="1"/>
            <a:r>
              <a:rPr lang="en-US" dirty="0"/>
              <a:t>Traditional trespassing </a:t>
            </a:r>
          </a:p>
          <a:p>
            <a:pPr lvl="2"/>
            <a:r>
              <a:rPr lang="en-US" dirty="0"/>
              <a:t>Outsider without privileges or permission breaks into a computer or network</a:t>
            </a:r>
          </a:p>
          <a:p>
            <a:pPr lvl="2"/>
            <a:r>
              <a:rPr lang="en-US" dirty="0"/>
              <a:t>In this case, the intent of the attacker is </a:t>
            </a:r>
            <a:r>
              <a:rPr lang="en-US" dirty="0" smtClean="0"/>
              <a:t>irrelevant</a:t>
            </a:r>
            <a:endParaRPr lang="en-US" dirty="0"/>
          </a:p>
          <a:p>
            <a:pPr lvl="1"/>
            <a:r>
              <a:rPr lang="en-US" dirty="0"/>
              <a:t>Gaining access “in excess” of authorization</a:t>
            </a:r>
          </a:p>
          <a:p>
            <a:pPr lvl="2"/>
            <a:r>
              <a:rPr lang="en-US" dirty="0"/>
              <a:t>Can be far more subtle when offense takes </a:t>
            </a:r>
            <a:r>
              <a:rPr lang="en-US" dirty="0" smtClean="0"/>
              <a:t>place</a:t>
            </a:r>
            <a:endParaRPr lang="en-US" dirty="0"/>
          </a:p>
          <a:p>
            <a:pPr lvl="2"/>
            <a:r>
              <a:rPr lang="en-US" dirty="0"/>
              <a:t>Usually determined based on both the purpose and extent of the unauthorized </a:t>
            </a:r>
            <a:r>
              <a:rPr lang="en-US" dirty="0" smtClean="0"/>
              <a:t>access</a:t>
            </a:r>
            <a:endParaRPr lang="en-US" dirty="0"/>
          </a:p>
          <a:p>
            <a:r>
              <a:rPr lang="en-US" dirty="0"/>
              <a:t>This can be critical in some cases, as certain parts of the CFAA require proof that the perpetrator’s actions were wholly </a:t>
            </a:r>
            <a:r>
              <a:rPr lang="en-US" dirty="0" smtClean="0"/>
              <a:t>unauthorized</a:t>
            </a:r>
            <a:endParaRPr lang="en-US" dirty="0"/>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fade">
                                      <p:cBhvr>
                                        <p:cTn id="18" dur="500"/>
                                        <p:tgtEl>
                                          <p:spTgt spid="4">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Effect transition="in" filter="fade">
                                      <p:cBhvr>
                                        <p:cTn id="21" dur="500"/>
                                        <p:tgtEl>
                                          <p:spTgt spid="4">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
                                            <p:txEl>
                                              <p:pRg st="6" end="6"/>
                                            </p:txEl>
                                          </p:spTgt>
                                        </p:tgtEl>
                                        <p:attrNameLst>
                                          <p:attrName>style.visibility</p:attrName>
                                        </p:attrNameLst>
                                      </p:cBhvr>
                                      <p:to>
                                        <p:strVal val="visible"/>
                                      </p:to>
                                    </p:set>
                                    <p:animEffect transition="in" filter="fade">
                                      <p:cBhvr>
                                        <p:cTn id="24" dur="500"/>
                                        <p:tgtEl>
                                          <p:spTgt spid="4">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4">
                                            <p:txEl>
                                              <p:pRg st="7" end="7"/>
                                            </p:txEl>
                                          </p:spTgt>
                                        </p:tgtEl>
                                        <p:attrNameLst>
                                          <p:attrName>style.visibility</p:attrName>
                                        </p:attrNameLst>
                                      </p:cBhvr>
                                      <p:to>
                                        <p:strVal val="visible"/>
                                      </p:to>
                                    </p:set>
                                    <p:animEffect transition="in" filter="fade">
                                      <p:cBhvr>
                                        <p:cTn id="29"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Damage and Loss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41</a:t>
            </a:fld>
            <a:endParaRPr lang="en-US"/>
          </a:p>
        </p:txBody>
      </p:sp>
      <p:sp>
        <p:nvSpPr>
          <p:cNvPr id="4" name="Content Placeholder 3"/>
          <p:cNvSpPr>
            <a:spLocks noGrp="1"/>
          </p:cNvSpPr>
          <p:nvPr>
            <p:ph sz="quarter" idx="1"/>
          </p:nvPr>
        </p:nvSpPr>
        <p:spPr/>
        <p:txBody>
          <a:bodyPr>
            <a:normAutofit/>
          </a:bodyPr>
          <a:lstStyle/>
          <a:p>
            <a:r>
              <a:rPr lang="en-US" dirty="0"/>
              <a:t>Officially defined </a:t>
            </a:r>
            <a:r>
              <a:rPr lang="en-US" dirty="0" smtClean="0"/>
              <a:t>as </a:t>
            </a:r>
            <a:r>
              <a:rPr lang="en-US" dirty="0"/>
              <a:t>“any impairment to the integrity or availability of data, a program, system, or information”</a:t>
            </a:r>
          </a:p>
          <a:p>
            <a:r>
              <a:rPr lang="en-US" dirty="0"/>
              <a:t>Often, damage must meet the following</a:t>
            </a:r>
          </a:p>
          <a:p>
            <a:pPr lvl="1"/>
            <a:r>
              <a:rPr lang="en-US" dirty="0"/>
              <a:t>Loss to one or more persons affect one or more protected computers aggregating to at least $5000</a:t>
            </a:r>
          </a:p>
          <a:p>
            <a:pPr lvl="1"/>
            <a:r>
              <a:rPr lang="en-US" dirty="0"/>
              <a:t>Modification or potential modification to the medical diagnosis, treatment, or care of one or more </a:t>
            </a:r>
            <a:r>
              <a:rPr lang="en-US" dirty="0" smtClean="0"/>
              <a:t>individuals</a:t>
            </a:r>
            <a:endParaRPr lang="en-US" dirty="0"/>
          </a:p>
          <a:p>
            <a:pPr lvl="1"/>
            <a:r>
              <a:rPr lang="en-US" dirty="0"/>
              <a:t>Physical injury</a:t>
            </a:r>
          </a:p>
          <a:p>
            <a:pPr lvl="1"/>
            <a:r>
              <a:rPr lang="en-US" dirty="0"/>
              <a:t>A threat to public health or safety</a:t>
            </a:r>
          </a:p>
          <a:p>
            <a:pPr lvl="1"/>
            <a:r>
              <a:rPr lang="en-US" dirty="0"/>
              <a:t>Damage affecting a computer system used by government for administration of justice, national defense or national </a:t>
            </a:r>
            <a:r>
              <a:rPr lang="en-US" dirty="0" smtClean="0"/>
              <a:t>security</a:t>
            </a:r>
            <a:endParaRPr lang="en-US" dirty="0"/>
          </a:p>
          <a:p>
            <a:pPr lvl="1"/>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fade">
                                      <p:cBhvr>
                                        <p:cTn id="15" dur="500"/>
                                        <p:tgtEl>
                                          <p:spTgt spid="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fade">
                                      <p:cBhvr>
                                        <p:cTn id="20" dur="500"/>
                                        <p:tgtEl>
                                          <p:spTgt spid="4">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Effect transition="in" filter="fade">
                                      <p:cBhvr>
                                        <p:cTn id="25" dur="500"/>
                                        <p:tgtEl>
                                          <p:spTgt spid="4">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fade">
                                      <p:cBhvr>
                                        <p:cTn id="30"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Damage and </a:t>
            </a:r>
            <a:r>
              <a:rPr lang="en-US" dirty="0" smtClean="0"/>
              <a:t>Loss (cont.)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42</a:t>
            </a:fld>
            <a:endParaRPr lang="en-US"/>
          </a:p>
        </p:txBody>
      </p:sp>
      <p:sp>
        <p:nvSpPr>
          <p:cNvPr id="4" name="Content Placeholder 3"/>
          <p:cNvSpPr>
            <a:spLocks noGrp="1"/>
          </p:cNvSpPr>
          <p:nvPr>
            <p:ph sz="quarter" idx="1"/>
          </p:nvPr>
        </p:nvSpPr>
        <p:spPr/>
        <p:txBody>
          <a:bodyPr/>
          <a:lstStyle/>
          <a:p>
            <a:r>
              <a:rPr lang="en-US" dirty="0"/>
              <a:t>May include</a:t>
            </a:r>
          </a:p>
          <a:p>
            <a:pPr lvl="1"/>
            <a:r>
              <a:rPr lang="en-US" dirty="0"/>
              <a:t>Incident response</a:t>
            </a:r>
          </a:p>
          <a:p>
            <a:pPr lvl="1"/>
            <a:r>
              <a:rPr lang="en-US" dirty="0"/>
              <a:t>Damage assessment</a:t>
            </a:r>
          </a:p>
          <a:p>
            <a:pPr lvl="1"/>
            <a:r>
              <a:rPr lang="en-US" dirty="0"/>
              <a:t>Restoration of data or systems</a:t>
            </a:r>
          </a:p>
          <a:p>
            <a:pPr lvl="1"/>
            <a:r>
              <a:rPr lang="en-US" dirty="0"/>
              <a:t>Lost revenue or costs incurred from interruption of </a:t>
            </a:r>
            <a:r>
              <a:rPr lang="en-US" dirty="0" smtClean="0"/>
              <a:t>service</a:t>
            </a:r>
            <a:endParaRPr lang="en-US" dirty="0"/>
          </a:p>
          <a:p>
            <a:r>
              <a:rPr lang="en-US" dirty="0"/>
              <a:t>As well as more traditional forms of loss or </a:t>
            </a:r>
            <a:r>
              <a:rPr lang="en-US" dirty="0" smtClean="0"/>
              <a:t>damage</a:t>
            </a:r>
          </a:p>
          <a:p>
            <a:r>
              <a:rPr lang="en-US" dirty="0"/>
              <a:t>It is particularly important for IT and Security staff to document time and money spent on recovery</a:t>
            </a:r>
          </a:p>
          <a:p>
            <a:pPr lvl="1"/>
            <a:r>
              <a:rPr lang="en-US" dirty="0"/>
              <a:t>Certain CFAA crimes have monetary </a:t>
            </a:r>
            <a:r>
              <a:rPr lang="en-US" dirty="0" smtClean="0"/>
              <a:t>thresholds</a:t>
            </a:r>
            <a:endParaRPr lang="en-US" dirty="0"/>
          </a:p>
          <a:p>
            <a:pPr lvl="1"/>
            <a:r>
              <a:rPr lang="en-US" dirty="0"/>
              <a:t>Often the victim is responsible for solidly proving the loss or damage </a:t>
            </a:r>
            <a:r>
              <a:rPr lang="en-US" dirty="0" smtClean="0"/>
              <a:t>incurred</a:t>
            </a:r>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500"/>
                                        <p:tgtEl>
                                          <p:spTgt spid="4">
                                            <p:txEl>
                                              <p:pRg st="6" end="6"/>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7" end="7"/>
                                            </p:txEl>
                                          </p:spTgt>
                                        </p:tgtEl>
                                        <p:attrNameLst>
                                          <p:attrName>style.visibility</p:attrName>
                                        </p:attrNameLst>
                                      </p:cBhvr>
                                      <p:to>
                                        <p:strVal val="visible"/>
                                      </p:to>
                                    </p:set>
                                    <p:animEffect transition="in" filter="fade">
                                      <p:cBhvr>
                                        <p:cTn id="10" dur="500"/>
                                        <p:tgtEl>
                                          <p:spTgt spid="4">
                                            <p:txEl>
                                              <p:pRg st="7" end="7"/>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8" end="8"/>
                                            </p:txEl>
                                          </p:spTgt>
                                        </p:tgtEl>
                                        <p:attrNameLst>
                                          <p:attrName>style.visibility</p:attrName>
                                        </p:attrNameLst>
                                      </p:cBhvr>
                                      <p:to>
                                        <p:strVal val="visible"/>
                                      </p:to>
                                    </p:set>
                                    <p:animEffect transition="in" filter="fade">
                                      <p:cBhvr>
                                        <p:cTn id="13"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Upon </a:t>
            </a:r>
            <a:r>
              <a:rPr lang="en-US" dirty="0" smtClean="0"/>
              <a:t>Detecting </a:t>
            </a:r>
            <a:r>
              <a:rPr lang="en-US" dirty="0"/>
              <a:t>an </a:t>
            </a:r>
            <a:r>
              <a:rPr lang="en-US" dirty="0" smtClean="0"/>
              <a:t>Attack</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43</a:t>
            </a:fld>
            <a:endParaRPr lang="en-US"/>
          </a:p>
        </p:txBody>
      </p:sp>
      <p:sp>
        <p:nvSpPr>
          <p:cNvPr id="4" name="Content Placeholder 3"/>
          <p:cNvSpPr>
            <a:spLocks noGrp="1"/>
          </p:cNvSpPr>
          <p:nvPr>
            <p:ph sz="quarter" idx="1"/>
          </p:nvPr>
        </p:nvSpPr>
        <p:spPr/>
        <p:txBody>
          <a:bodyPr/>
          <a:lstStyle/>
          <a:p>
            <a:r>
              <a:rPr lang="en-US" dirty="0"/>
              <a:t>Isolate the unauthorized </a:t>
            </a:r>
            <a:r>
              <a:rPr lang="en-US" dirty="0" smtClean="0"/>
              <a:t>access</a:t>
            </a:r>
            <a:endParaRPr lang="en-US" dirty="0"/>
          </a:p>
          <a:p>
            <a:r>
              <a:rPr lang="en-US" dirty="0"/>
              <a:t>Determine the nature of the access</a:t>
            </a:r>
          </a:p>
          <a:p>
            <a:pPr lvl="1"/>
            <a:r>
              <a:rPr lang="en-US" dirty="0"/>
              <a:t>Mere trespass of a non-government computer does not constitute a federal </a:t>
            </a:r>
            <a:r>
              <a:rPr lang="en-US" dirty="0" smtClean="0"/>
              <a:t>offense</a:t>
            </a:r>
            <a:endParaRPr lang="en-US" dirty="0"/>
          </a:p>
          <a:p>
            <a:r>
              <a:rPr lang="en-US" dirty="0"/>
              <a:t>Determine damage / loss</a:t>
            </a:r>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a:t>
            </a:r>
            <a:r>
              <a:rPr lang="en-US" dirty="0" smtClean="0"/>
              <a:t>Specific Offenses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44</a:t>
            </a:fld>
            <a:endParaRPr lang="en-US"/>
          </a:p>
        </p:txBody>
      </p:sp>
      <p:sp>
        <p:nvSpPr>
          <p:cNvPr id="4" name="Content Placeholder 3"/>
          <p:cNvSpPr>
            <a:spLocks noGrp="1"/>
          </p:cNvSpPr>
          <p:nvPr>
            <p:ph sz="quarter" idx="1"/>
          </p:nvPr>
        </p:nvSpPr>
        <p:spPr/>
        <p:txBody>
          <a:bodyPr>
            <a:normAutofit fontScale="85000" lnSpcReduction="20000"/>
          </a:bodyPr>
          <a:lstStyle/>
          <a:p>
            <a:r>
              <a:rPr lang="en-US" dirty="0"/>
              <a:t>1030(a)(2)</a:t>
            </a:r>
          </a:p>
          <a:p>
            <a:pPr lvl="1"/>
            <a:r>
              <a:rPr lang="en-US" dirty="0"/>
              <a:t>Intentionally accessing a computer w/o or in excess of authorization and thereby obtaining information in a financial record or a credit report from a federal agency, or from a “protected” computer if conduct involved interstate or foreign </a:t>
            </a:r>
            <a:r>
              <a:rPr lang="en-US" dirty="0" smtClean="0"/>
              <a:t>communication</a:t>
            </a:r>
            <a:endParaRPr lang="en-US" dirty="0"/>
          </a:p>
          <a:p>
            <a:pPr lvl="1"/>
            <a:r>
              <a:rPr lang="en-US" dirty="0"/>
              <a:t>In 1030(a)(2) merely obtaining the information constitutes </a:t>
            </a:r>
            <a:r>
              <a:rPr lang="en-US" dirty="0" smtClean="0"/>
              <a:t>an offense</a:t>
            </a:r>
            <a:endParaRPr lang="en-US" dirty="0"/>
          </a:p>
          <a:p>
            <a:r>
              <a:rPr lang="en-US" dirty="0"/>
              <a:t>1030(a)(3)</a:t>
            </a:r>
          </a:p>
          <a:p>
            <a:pPr lvl="1"/>
            <a:r>
              <a:rPr lang="en-US" dirty="0"/>
              <a:t>Prohibits intentionally accessing any </a:t>
            </a:r>
            <a:r>
              <a:rPr lang="en-US" dirty="0" smtClean="0"/>
              <a:t>non-public </a:t>
            </a:r>
            <a:r>
              <a:rPr lang="en-US" dirty="0"/>
              <a:t>computer of the U.S. </a:t>
            </a:r>
            <a:r>
              <a:rPr lang="en-US" dirty="0" smtClean="0"/>
              <a:t>Government</a:t>
            </a:r>
            <a:endParaRPr lang="en-US" dirty="0"/>
          </a:p>
          <a:p>
            <a:pPr lvl="1"/>
            <a:r>
              <a:rPr lang="en-US" dirty="0"/>
              <a:t>Mere “trespass”</a:t>
            </a:r>
          </a:p>
          <a:p>
            <a:r>
              <a:rPr lang="en-US" dirty="0"/>
              <a:t>1030(a)(4)</a:t>
            </a:r>
          </a:p>
          <a:p>
            <a:pPr lvl="1"/>
            <a:r>
              <a:rPr lang="en-US" dirty="0"/>
              <a:t>Any form of unauthorized access in connection with a scheme to </a:t>
            </a:r>
            <a:r>
              <a:rPr lang="en-US" dirty="0" smtClean="0"/>
              <a:t>defraud</a:t>
            </a:r>
            <a:endParaRPr lang="en-US" dirty="0"/>
          </a:p>
          <a:p>
            <a:r>
              <a:rPr lang="en-US" dirty="0"/>
              <a:t>1030(a)(5)</a:t>
            </a:r>
          </a:p>
          <a:p>
            <a:pPr lvl="1"/>
            <a:r>
              <a:rPr lang="en-US" dirty="0"/>
              <a:t>“Classic” computer hacking offenses</a:t>
            </a:r>
          </a:p>
          <a:p>
            <a:pPr lvl="1"/>
            <a:r>
              <a:rPr lang="en-US" dirty="0"/>
              <a:t>Worms, viruses, </a:t>
            </a:r>
            <a:r>
              <a:rPr lang="en-US" dirty="0" err="1"/>
              <a:t>DoS</a:t>
            </a:r>
            <a:r>
              <a:rPr lang="en-US" dirty="0"/>
              <a:t>, computer intrusions, etc.</a:t>
            </a:r>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fade">
                                      <p:cBhvr>
                                        <p:cTn id="18" dur="500"/>
                                        <p:tgtEl>
                                          <p:spTgt spid="4">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fade">
                                      <p:cBhvr>
                                        <p:cTn id="21" dur="500"/>
                                        <p:tgtEl>
                                          <p:spTgt spid="4">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fade">
                                      <p:cBhvr>
                                        <p:cTn id="24" dur="500"/>
                                        <p:tgtEl>
                                          <p:spTgt spid="4">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animEffect transition="in" filter="fade">
                                      <p:cBhvr>
                                        <p:cTn id="29" dur="500"/>
                                        <p:tgtEl>
                                          <p:spTgt spid="4">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fade">
                                      <p:cBhvr>
                                        <p:cTn id="32" dur="500"/>
                                        <p:tgtEl>
                                          <p:spTgt spid="4">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Effect transition="in" filter="fade">
                                      <p:cBhvr>
                                        <p:cTn id="37" dur="500"/>
                                        <p:tgtEl>
                                          <p:spTgt spid="4">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4">
                                            <p:txEl>
                                              <p:pRg st="9" end="9"/>
                                            </p:txEl>
                                          </p:spTgt>
                                        </p:tgtEl>
                                        <p:attrNameLst>
                                          <p:attrName>style.visibility</p:attrName>
                                        </p:attrNameLst>
                                      </p:cBhvr>
                                      <p:to>
                                        <p:strVal val="visible"/>
                                      </p:to>
                                    </p:set>
                                    <p:animEffect transition="in" filter="fade">
                                      <p:cBhvr>
                                        <p:cTn id="40" dur="500"/>
                                        <p:tgtEl>
                                          <p:spTgt spid="4">
                                            <p:txEl>
                                              <p:pRg st="9" end="9"/>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4">
                                            <p:txEl>
                                              <p:pRg st="10" end="10"/>
                                            </p:txEl>
                                          </p:spTgt>
                                        </p:tgtEl>
                                        <p:attrNameLst>
                                          <p:attrName>style.visibility</p:attrName>
                                        </p:attrNameLst>
                                      </p:cBhvr>
                                      <p:to>
                                        <p:strVal val="visible"/>
                                      </p:to>
                                    </p:set>
                                    <p:animEffect transition="in" filter="fade">
                                      <p:cBhvr>
                                        <p:cTn id="43"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Penalties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45</a:t>
            </a:fld>
            <a:endParaRPr lang="en-US"/>
          </a:p>
        </p:txBody>
      </p:sp>
      <p:sp>
        <p:nvSpPr>
          <p:cNvPr id="4" name="Content Placeholder 3"/>
          <p:cNvSpPr>
            <a:spLocks noGrp="1"/>
          </p:cNvSpPr>
          <p:nvPr>
            <p:ph sz="quarter" idx="1"/>
          </p:nvPr>
        </p:nvSpPr>
        <p:spPr/>
        <p:txBody>
          <a:bodyPr/>
          <a:lstStyle/>
          <a:p>
            <a:r>
              <a:rPr lang="en-US" dirty="0"/>
              <a:t>Provides for both fines and imprisonment</a:t>
            </a:r>
          </a:p>
          <a:p>
            <a:pPr lvl="1"/>
            <a:r>
              <a:rPr lang="en-US" dirty="0"/>
              <a:t>Dependent on the crime and </a:t>
            </a:r>
            <a:r>
              <a:rPr lang="en-US" dirty="0" smtClean="0"/>
              <a:t>intent</a:t>
            </a:r>
            <a:endParaRPr lang="en-US" dirty="0"/>
          </a:p>
          <a:p>
            <a:pPr lvl="1"/>
            <a:r>
              <a:rPr lang="en-US" dirty="0"/>
              <a:t>The USA PATRIOT Act expended the area covered by CFAA by punishing attempts to commit any of the seven prohibited </a:t>
            </a:r>
            <a:r>
              <a:rPr lang="en-US" dirty="0" smtClean="0"/>
              <a:t>acts</a:t>
            </a:r>
            <a:endParaRPr lang="en-US" dirty="0"/>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Electronic Communications Privacy </a:t>
            </a:r>
            <a:r>
              <a:rPr lang="en-US" dirty="0" smtClean="0"/>
              <a:t>Act (ECPA)</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46</a:t>
            </a:fld>
            <a:endParaRPr lang="en-US"/>
          </a:p>
        </p:txBody>
      </p:sp>
      <p:sp>
        <p:nvSpPr>
          <p:cNvPr id="4" name="Content Placeholder 3"/>
          <p:cNvSpPr>
            <a:spLocks noGrp="1"/>
          </p:cNvSpPr>
          <p:nvPr>
            <p:ph sz="quarter" idx="1"/>
          </p:nvPr>
        </p:nvSpPr>
        <p:spPr/>
        <p:txBody>
          <a:bodyPr/>
          <a:lstStyle/>
          <a:p>
            <a:r>
              <a:rPr lang="en-US" dirty="0"/>
              <a:t>Protects all electronic communications both from interception during communication and from access after they </a:t>
            </a:r>
            <a:r>
              <a:rPr lang="en-US" dirty="0" smtClean="0"/>
              <a:t>arrive</a:t>
            </a:r>
            <a:endParaRPr lang="en-US" dirty="0"/>
          </a:p>
          <a:p>
            <a:pPr lvl="1"/>
            <a:r>
              <a:rPr lang="en-US" dirty="0"/>
              <a:t>Includes email, instant messages, keystrokes, </a:t>
            </a:r>
            <a:r>
              <a:rPr lang="en-US" dirty="0" smtClean="0"/>
              <a:t>etc.</a:t>
            </a:r>
            <a:endParaRPr lang="en-US" dirty="0"/>
          </a:p>
          <a:p>
            <a:r>
              <a:rPr lang="en-US" dirty="0"/>
              <a:t>Level of protection varies depending on whether data is being transferred or stored when </a:t>
            </a:r>
            <a:r>
              <a:rPr lang="en-US" dirty="0" smtClean="0"/>
              <a:t>intercepted</a:t>
            </a:r>
            <a:endParaRPr lang="en-US" dirty="0"/>
          </a:p>
          <a:p>
            <a:endParaRPr lang="en-US" dirty="0"/>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ECPA: Eavesdropping </a:t>
            </a:r>
            <a:r>
              <a:rPr lang="en-US" dirty="0"/>
              <a:t>- Real Time Interception</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47</a:t>
            </a:fld>
            <a:endParaRPr lang="en-US"/>
          </a:p>
        </p:txBody>
      </p:sp>
      <p:sp>
        <p:nvSpPr>
          <p:cNvPr id="4" name="Content Placeholder 3"/>
          <p:cNvSpPr>
            <a:spLocks noGrp="1"/>
          </p:cNvSpPr>
          <p:nvPr>
            <p:ph sz="quarter" idx="1"/>
          </p:nvPr>
        </p:nvSpPr>
        <p:spPr/>
        <p:txBody>
          <a:bodyPr>
            <a:normAutofit/>
          </a:bodyPr>
          <a:lstStyle/>
          <a:p>
            <a:r>
              <a:rPr lang="en-US" dirty="0"/>
              <a:t>Governed by the wiretap provisions of the ECPA</a:t>
            </a:r>
          </a:p>
          <a:p>
            <a:pPr lvl="1"/>
            <a:r>
              <a:rPr lang="en-US" dirty="0"/>
              <a:t>USC 18 Chapter 119 § 2511</a:t>
            </a:r>
          </a:p>
          <a:p>
            <a:r>
              <a:rPr lang="en-US" dirty="0"/>
              <a:t>Prohibits</a:t>
            </a:r>
          </a:p>
          <a:p>
            <a:pPr lvl="1"/>
            <a:r>
              <a:rPr lang="en-US" dirty="0"/>
              <a:t>Intentionally intercepting any electronic communication</a:t>
            </a:r>
          </a:p>
          <a:p>
            <a:pPr lvl="1"/>
            <a:r>
              <a:rPr lang="en-US" dirty="0"/>
              <a:t>Intentionally disclosing the contents of any electronic communication knowing or having reason to know that the information was obtained through </a:t>
            </a:r>
            <a:r>
              <a:rPr lang="en-US" dirty="0" smtClean="0"/>
              <a:t>an </a:t>
            </a:r>
            <a:r>
              <a:rPr lang="en-US" dirty="0"/>
              <a:t>illegal wiretap</a:t>
            </a:r>
          </a:p>
          <a:p>
            <a:pPr lvl="1"/>
            <a:r>
              <a:rPr lang="en-US" dirty="0"/>
              <a:t>Using the information knowing it was obtained </a:t>
            </a:r>
            <a:r>
              <a:rPr lang="en-US" dirty="0" smtClean="0"/>
              <a:t>via an </a:t>
            </a:r>
            <a:r>
              <a:rPr lang="en-US" dirty="0"/>
              <a:t>unlawful interception</a:t>
            </a:r>
          </a:p>
          <a:p>
            <a:r>
              <a:rPr lang="en-US" dirty="0" smtClean="0"/>
              <a:t>Impact</a:t>
            </a:r>
          </a:p>
          <a:p>
            <a:pPr lvl="1"/>
            <a:r>
              <a:rPr lang="en-US" dirty="0"/>
              <a:t>Makes the use of packet sniffers or other devices illegal, unless a legally recognized exception applies to authorize the </a:t>
            </a:r>
            <a:r>
              <a:rPr lang="en-US" dirty="0" smtClean="0"/>
              <a:t>conduct</a:t>
            </a:r>
            <a:endParaRPr lang="en-US" dirty="0"/>
          </a:p>
          <a:p>
            <a:pPr lvl="1"/>
            <a:endParaRPr lang="en-US" dirty="0" smtClean="0"/>
          </a:p>
          <a:p>
            <a:pPr marL="0" indent="0">
              <a:buNone/>
            </a:pPr>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fade">
                                      <p:cBhvr>
                                        <p:cTn id="13" dur="500"/>
                                        <p:tgtEl>
                                          <p:spTgt spid="4">
                                            <p:txEl>
                                              <p:pRg st="4" end="4"/>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5" end="5"/>
                                            </p:txEl>
                                          </p:spTgt>
                                        </p:tgtEl>
                                        <p:attrNameLst>
                                          <p:attrName>style.visibility</p:attrName>
                                        </p:attrNameLst>
                                      </p:cBhvr>
                                      <p:to>
                                        <p:strVal val="visible"/>
                                      </p:to>
                                    </p:set>
                                    <p:animEffect transition="in" filter="fade">
                                      <p:cBhvr>
                                        <p:cTn id="16" dur="500"/>
                                        <p:tgtEl>
                                          <p:spTgt spid="4">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animEffect transition="in" filter="fade">
                                      <p:cBhvr>
                                        <p:cTn id="21" dur="500"/>
                                        <p:tgtEl>
                                          <p:spTgt spid="4">
                                            <p:txEl>
                                              <p:pRg st="6" end="6"/>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
                                            <p:txEl>
                                              <p:pRg st="7" end="7"/>
                                            </p:txEl>
                                          </p:spTgt>
                                        </p:tgtEl>
                                        <p:attrNameLst>
                                          <p:attrName>style.visibility</p:attrName>
                                        </p:attrNameLst>
                                      </p:cBhvr>
                                      <p:to>
                                        <p:strVal val="visible"/>
                                      </p:to>
                                    </p:set>
                                    <p:animEffect transition="in" filter="fade">
                                      <p:cBhvr>
                                        <p:cTn id="24"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ECPA: Exceptions </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48</a:t>
            </a:fld>
            <a:endParaRPr lang="en-US"/>
          </a:p>
        </p:txBody>
      </p:sp>
      <p:sp>
        <p:nvSpPr>
          <p:cNvPr id="4" name="Content Placeholder 3"/>
          <p:cNvSpPr>
            <a:spLocks noGrp="1"/>
          </p:cNvSpPr>
          <p:nvPr>
            <p:ph sz="quarter" idx="1"/>
          </p:nvPr>
        </p:nvSpPr>
        <p:spPr/>
        <p:txBody>
          <a:bodyPr>
            <a:normAutofit/>
          </a:bodyPr>
          <a:lstStyle/>
          <a:p>
            <a:r>
              <a:rPr lang="en-US" dirty="0"/>
              <a:t>Recognizing the need for packet interception in some cases, the ECPA provides for two </a:t>
            </a:r>
            <a:r>
              <a:rPr lang="en-US" dirty="0" smtClean="0"/>
              <a:t>exceptions</a:t>
            </a:r>
            <a:endParaRPr lang="en-US" dirty="0"/>
          </a:p>
          <a:p>
            <a:pPr lvl="1"/>
            <a:r>
              <a:rPr lang="en-US" dirty="0"/>
              <a:t>Self defense - “provider of … electronic communication service” may intercept communications on its own machines “in the normal course of employment while engaged in any activity which is a necessary incident to … the protection of the right or property of the provider of that service”</a:t>
            </a:r>
          </a:p>
          <a:p>
            <a:pPr lvl="1"/>
            <a:r>
              <a:rPr lang="en-US" dirty="0" smtClean="0"/>
              <a:t>Consent </a:t>
            </a:r>
            <a:r>
              <a:rPr lang="en-US" dirty="0"/>
              <a:t>- “is a party to the communication where one of the parties to the communication has given prior consent to such interception.”</a:t>
            </a:r>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ECPA: Consent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49</a:t>
            </a:fld>
            <a:endParaRPr lang="en-US"/>
          </a:p>
        </p:txBody>
      </p:sp>
      <p:sp>
        <p:nvSpPr>
          <p:cNvPr id="4" name="Content Placeholder 3"/>
          <p:cNvSpPr>
            <a:spLocks noGrp="1"/>
          </p:cNvSpPr>
          <p:nvPr>
            <p:ph sz="quarter" idx="1"/>
          </p:nvPr>
        </p:nvSpPr>
        <p:spPr/>
        <p:txBody>
          <a:bodyPr/>
          <a:lstStyle/>
          <a:p>
            <a:r>
              <a:rPr lang="en-US" dirty="0"/>
              <a:t>It is important for businesses and organizations to properly gain consent from employees to monitor activity</a:t>
            </a:r>
          </a:p>
          <a:p>
            <a:pPr lvl="1"/>
            <a:r>
              <a:rPr lang="en-US" dirty="0"/>
              <a:t>Usually in the form of a banner or acceptable use policy.</a:t>
            </a:r>
          </a:p>
          <a:p>
            <a:pPr lvl="1"/>
            <a:r>
              <a:rPr lang="en-US" dirty="0"/>
              <a:t>Otherwise observing employee activity might be an offense!</a:t>
            </a:r>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Policy</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a:t>
            </a:fld>
            <a:endParaRPr lang="en-US"/>
          </a:p>
        </p:txBody>
      </p:sp>
      <p:sp>
        <p:nvSpPr>
          <p:cNvPr id="4" name="Content Placeholder 3"/>
          <p:cNvSpPr>
            <a:spLocks noGrp="1"/>
          </p:cNvSpPr>
          <p:nvPr>
            <p:ph sz="quarter" idx="1"/>
          </p:nvPr>
        </p:nvSpPr>
        <p:spPr/>
        <p:txBody>
          <a:bodyPr>
            <a:normAutofit/>
          </a:bodyPr>
          <a:lstStyle/>
          <a:p>
            <a:r>
              <a:rPr lang="en-US" dirty="0"/>
              <a:t>“A security policy is a statement of responsible decision-makers about how to protect a company’s physical and information assets” - NSCR</a:t>
            </a:r>
          </a:p>
          <a:p>
            <a:r>
              <a:rPr lang="en-US" dirty="0"/>
              <a:t>Policy’s generally</a:t>
            </a:r>
          </a:p>
          <a:p>
            <a:pPr lvl="1"/>
            <a:r>
              <a:rPr lang="en-US" dirty="0"/>
              <a:t>Require compliance</a:t>
            </a:r>
          </a:p>
          <a:p>
            <a:pPr lvl="1"/>
            <a:r>
              <a:rPr lang="en-US" dirty="0"/>
              <a:t>Should be enforceable</a:t>
            </a:r>
          </a:p>
          <a:p>
            <a:pPr lvl="2"/>
            <a:r>
              <a:rPr lang="en-US" dirty="0"/>
              <a:t>Failure to comply with the policy results in disciplinary </a:t>
            </a:r>
            <a:r>
              <a:rPr lang="en-US" dirty="0" smtClean="0"/>
              <a:t>action</a:t>
            </a:r>
            <a:endParaRPr lang="en-US" dirty="0"/>
          </a:p>
          <a:p>
            <a:pPr lvl="1"/>
            <a:r>
              <a:rPr lang="en-US" dirty="0"/>
              <a:t>Focus on desired result, not </a:t>
            </a:r>
            <a:r>
              <a:rPr lang="en-US" dirty="0" smtClean="0"/>
              <a:t>means </a:t>
            </a:r>
            <a:r>
              <a:rPr lang="en-US" dirty="0"/>
              <a:t>of </a:t>
            </a:r>
            <a:r>
              <a:rPr lang="en-US" dirty="0" smtClean="0"/>
              <a:t>implementation</a:t>
            </a:r>
            <a:endParaRPr lang="en-US" dirty="0"/>
          </a:p>
          <a:p>
            <a:pPr lvl="1"/>
            <a:r>
              <a:rPr lang="en-US" dirty="0"/>
              <a:t>May be further defined by other elements of the security framework</a:t>
            </a:r>
          </a:p>
          <a:p>
            <a:pPr lvl="2"/>
            <a:r>
              <a:rPr lang="en-US" dirty="0"/>
              <a:t>Standards, Guidelines, etc.</a:t>
            </a:r>
          </a:p>
          <a:p>
            <a:endParaRPr lang="en-US" dirty="0"/>
          </a:p>
        </p:txBody>
      </p:sp>
    </p:spTree>
    <p:extLst>
      <p:ext uri="{BB962C8B-B14F-4D97-AF65-F5344CB8AC3E}">
        <p14:creationId xmlns:p14="http://schemas.microsoft.com/office/powerpoint/2010/main" val="366505522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ECPA: Stored Communications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50</a:t>
            </a:fld>
            <a:endParaRPr lang="en-US"/>
          </a:p>
        </p:txBody>
      </p:sp>
      <p:sp>
        <p:nvSpPr>
          <p:cNvPr id="4" name="Content Placeholder 3"/>
          <p:cNvSpPr>
            <a:spLocks noGrp="1"/>
          </p:cNvSpPr>
          <p:nvPr>
            <p:ph sz="quarter" idx="1"/>
          </p:nvPr>
        </p:nvSpPr>
        <p:spPr/>
        <p:txBody>
          <a:bodyPr>
            <a:normAutofit fontScale="85000" lnSpcReduction="20000"/>
          </a:bodyPr>
          <a:lstStyle/>
          <a:p>
            <a:r>
              <a:rPr lang="en-US" dirty="0"/>
              <a:t>Governed by the “stored communications” portion of the ECPA.  </a:t>
            </a:r>
          </a:p>
          <a:p>
            <a:pPr lvl="1"/>
            <a:r>
              <a:rPr lang="en-US" dirty="0"/>
              <a:t>US 18 Chapter 119 § 2701</a:t>
            </a:r>
          </a:p>
          <a:p>
            <a:r>
              <a:rPr lang="en-US" dirty="0" smtClean="0"/>
              <a:t>Prohibits</a:t>
            </a:r>
            <a:endParaRPr lang="en-US" dirty="0"/>
          </a:p>
          <a:p>
            <a:pPr lvl="1"/>
            <a:r>
              <a:rPr lang="en-US" dirty="0"/>
              <a:t>Intentionally accessing, without or in excess of authorization, the facilities of a provider of electronic communications and thereby obtaining, altering, or preventing authorized access to the electronic communications stored </a:t>
            </a:r>
            <a:r>
              <a:rPr lang="en-US" dirty="0" smtClean="0"/>
              <a:t>there</a:t>
            </a:r>
            <a:endParaRPr lang="en-US" dirty="0"/>
          </a:p>
          <a:p>
            <a:r>
              <a:rPr lang="en-US" dirty="0"/>
              <a:t>The Homeland Security Act elevated to a felony violation where the offense is committed for purposes of commercial advantage or gain, malicious destruction, or furtherance of another criminal or tortuous </a:t>
            </a:r>
            <a:r>
              <a:rPr lang="en-US" dirty="0" smtClean="0"/>
              <a:t>act</a:t>
            </a:r>
          </a:p>
          <a:p>
            <a:r>
              <a:rPr lang="en-US" dirty="0" smtClean="0"/>
              <a:t>Impact: unlike </a:t>
            </a:r>
            <a:r>
              <a:rPr lang="en-US" dirty="0"/>
              <a:t>the wiretap provisions</a:t>
            </a:r>
          </a:p>
          <a:p>
            <a:pPr lvl="1"/>
            <a:r>
              <a:rPr lang="en-US" dirty="0"/>
              <a:t>The review or recording of stored communications is lawful unless coupled with an unauthorized access to the information.</a:t>
            </a:r>
          </a:p>
          <a:p>
            <a:pPr lvl="1"/>
            <a:r>
              <a:rPr lang="en-US" dirty="0"/>
              <a:t>For authorized system administrators of a company, access to such files (for legitimate purposes) is rarely “unauthorized”.</a:t>
            </a:r>
          </a:p>
          <a:p>
            <a:pPr lvl="1"/>
            <a:endParaRPr lang="en-US" dirty="0" smtClean="0"/>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500"/>
                                        <p:tgtEl>
                                          <p:spTgt spid="4">
                                            <p:txEl>
                                              <p:pRg st="5" end="5"/>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6" end="6"/>
                                            </p:txEl>
                                          </p:spTgt>
                                        </p:tgtEl>
                                        <p:attrNameLst>
                                          <p:attrName>style.visibility</p:attrName>
                                        </p:attrNameLst>
                                      </p:cBhvr>
                                      <p:to>
                                        <p:strVal val="visible"/>
                                      </p:to>
                                    </p:set>
                                    <p:animEffect transition="in" filter="fade">
                                      <p:cBhvr>
                                        <p:cTn id="10" dur="500"/>
                                        <p:tgtEl>
                                          <p:spTgt spid="4">
                                            <p:txEl>
                                              <p:pRg st="6" end="6"/>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animEffect transition="in" filter="fade">
                                      <p:cBhvr>
                                        <p:cTn id="13"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Economic Espionage </a:t>
            </a:r>
            <a:r>
              <a:rPr lang="en-US" dirty="0" smtClean="0"/>
              <a:t>Act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51</a:t>
            </a:fld>
            <a:endParaRPr lang="en-US"/>
          </a:p>
        </p:txBody>
      </p:sp>
      <p:sp>
        <p:nvSpPr>
          <p:cNvPr id="4" name="Content Placeholder 3"/>
          <p:cNvSpPr>
            <a:spLocks noGrp="1"/>
          </p:cNvSpPr>
          <p:nvPr>
            <p:ph sz="quarter" idx="1"/>
          </p:nvPr>
        </p:nvSpPr>
        <p:spPr/>
        <p:txBody>
          <a:bodyPr/>
          <a:lstStyle/>
          <a:p>
            <a:r>
              <a:rPr lang="en-US" dirty="0"/>
              <a:t>USC 18 § 1831-39</a:t>
            </a:r>
          </a:p>
          <a:p>
            <a:r>
              <a:rPr lang="en-US" dirty="0"/>
              <a:t>Steal or obtain, without authorization, proprietary trade secrets related to a product involved in interstate commerce, with the knowledge or intent that the owner of the secret would suffer injury.</a:t>
            </a:r>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Criminal Infringement of a </a:t>
            </a:r>
            <a:r>
              <a:rPr lang="en-US" dirty="0" smtClean="0"/>
              <a:t>Copyright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52</a:t>
            </a:fld>
            <a:endParaRPr lang="en-US"/>
          </a:p>
        </p:txBody>
      </p:sp>
      <p:sp>
        <p:nvSpPr>
          <p:cNvPr id="4" name="Content Placeholder 3"/>
          <p:cNvSpPr>
            <a:spLocks noGrp="1"/>
          </p:cNvSpPr>
          <p:nvPr>
            <p:ph sz="quarter" idx="1"/>
          </p:nvPr>
        </p:nvSpPr>
        <p:spPr/>
        <p:txBody>
          <a:bodyPr/>
          <a:lstStyle/>
          <a:p>
            <a:r>
              <a:rPr lang="en-US" dirty="0"/>
              <a:t>USC 18 § 2319</a:t>
            </a:r>
          </a:p>
          <a:p>
            <a:r>
              <a:rPr lang="en-US" dirty="0"/>
              <a:t>Intentional electronic reproduction of copyrighted works with a retail value of more than $2,500</a:t>
            </a:r>
          </a:p>
          <a:p>
            <a:r>
              <a:rPr lang="en-US" dirty="0"/>
              <a:t>Punishable by fine, imprisonment, or </a:t>
            </a:r>
            <a:r>
              <a:rPr lang="en-US" dirty="0" smtClean="0"/>
              <a:t>both</a:t>
            </a:r>
            <a:endParaRPr lang="en-US" dirty="0"/>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USC 18 § 2252 and 18 § </a:t>
            </a:r>
            <a:r>
              <a:rPr lang="en-US" dirty="0" smtClean="0"/>
              <a:t>2252A</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53</a:t>
            </a:fld>
            <a:endParaRPr lang="en-US"/>
          </a:p>
        </p:txBody>
      </p:sp>
      <p:sp>
        <p:nvSpPr>
          <p:cNvPr id="4" name="Content Placeholder 3"/>
          <p:cNvSpPr>
            <a:spLocks noGrp="1"/>
          </p:cNvSpPr>
          <p:nvPr>
            <p:ph sz="quarter" idx="1"/>
          </p:nvPr>
        </p:nvSpPr>
        <p:spPr/>
        <p:txBody>
          <a:bodyPr/>
          <a:lstStyle/>
          <a:p>
            <a:r>
              <a:rPr lang="en-US" dirty="0" smtClean="0"/>
              <a:t>Prohibit </a:t>
            </a:r>
            <a:r>
              <a:rPr lang="en-US" dirty="0"/>
              <a:t>the “knowing” possession of any book, magazine, periodical, film, videotape, computer disk, or other material that contains an image of child pornography that has been mailed or transported interstate by any means, including a </a:t>
            </a:r>
            <a:r>
              <a:rPr lang="en-US" dirty="0" smtClean="0"/>
              <a:t>computer</a:t>
            </a:r>
            <a:endParaRPr lang="en-US" dirty="0"/>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Wire Fraud </a:t>
            </a:r>
            <a:r>
              <a:rPr lang="en-US" dirty="0" smtClean="0"/>
              <a:t>Act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54</a:t>
            </a:fld>
            <a:endParaRPr lang="en-US"/>
          </a:p>
        </p:txBody>
      </p:sp>
      <p:sp>
        <p:nvSpPr>
          <p:cNvPr id="4" name="Content Placeholder 3"/>
          <p:cNvSpPr>
            <a:spLocks noGrp="1"/>
          </p:cNvSpPr>
          <p:nvPr>
            <p:ph sz="quarter" idx="1"/>
          </p:nvPr>
        </p:nvSpPr>
        <p:spPr/>
        <p:txBody>
          <a:bodyPr/>
          <a:lstStyle/>
          <a:p>
            <a:r>
              <a:rPr lang="en-US" dirty="0"/>
              <a:t>USC 18 § 1343</a:t>
            </a:r>
          </a:p>
          <a:p>
            <a:r>
              <a:rPr lang="en-US" dirty="0"/>
              <a:t>The Wire Fraud Act makes it illegal to use interstate wire communications systems, which ostensibly includes the internet, to commit a fraud to obtain money or </a:t>
            </a:r>
            <a:r>
              <a:rPr lang="en-US" dirty="0" smtClean="0"/>
              <a:t>property</a:t>
            </a:r>
            <a:endParaRPr lang="en-US" dirty="0"/>
          </a:p>
          <a:p>
            <a:r>
              <a:rPr lang="en-US" dirty="0"/>
              <a:t>In addition, computer-aided theft involving the use of interstate wires or mails is considered criminal</a:t>
            </a:r>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National Stolen Property </a:t>
            </a:r>
            <a:r>
              <a:rPr lang="en-US" dirty="0" smtClean="0"/>
              <a:t>Act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55</a:t>
            </a:fld>
            <a:endParaRPr lang="en-US"/>
          </a:p>
        </p:txBody>
      </p:sp>
      <p:sp>
        <p:nvSpPr>
          <p:cNvPr id="4" name="Content Placeholder 3"/>
          <p:cNvSpPr>
            <a:spLocks noGrp="1"/>
          </p:cNvSpPr>
          <p:nvPr>
            <p:ph sz="quarter" idx="1"/>
          </p:nvPr>
        </p:nvSpPr>
        <p:spPr/>
        <p:txBody>
          <a:bodyPr/>
          <a:lstStyle/>
          <a:p>
            <a:r>
              <a:rPr lang="en-US" dirty="0"/>
              <a:t>USC 18 § 2314-15</a:t>
            </a:r>
          </a:p>
          <a:p>
            <a:r>
              <a:rPr lang="en-US" dirty="0"/>
              <a:t>The National Stolen Property Act (NSPA) prohibits the transportation in interstate commerce of "any goods, wares, securities, or money" valued at $5,000 or more that are known to be stolen or fraudulently obtained. Computerized transfers of funds have been covered by this law</a:t>
            </a:r>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Identity Theft and Assumption Deterrence </a:t>
            </a:r>
            <a:r>
              <a:rPr lang="en-US" dirty="0" smtClean="0"/>
              <a:t>Act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56</a:t>
            </a:fld>
            <a:endParaRPr lang="en-US"/>
          </a:p>
        </p:txBody>
      </p:sp>
      <p:sp>
        <p:nvSpPr>
          <p:cNvPr id="4" name="Content Placeholder 3"/>
          <p:cNvSpPr>
            <a:spLocks noGrp="1"/>
          </p:cNvSpPr>
          <p:nvPr>
            <p:ph sz="quarter" idx="1"/>
          </p:nvPr>
        </p:nvSpPr>
        <p:spPr/>
        <p:txBody>
          <a:bodyPr>
            <a:normAutofit fontScale="92500" lnSpcReduction="10000"/>
          </a:bodyPr>
          <a:lstStyle/>
          <a:p>
            <a:r>
              <a:rPr lang="en-US" dirty="0"/>
              <a:t>USC 18 § 1028(a)(7) </a:t>
            </a:r>
          </a:p>
          <a:p>
            <a:r>
              <a:rPr lang="en-US" dirty="0"/>
              <a:t>Passed by Congress in 1998. It criminalizes identity theft and allows courts to assess the losses suffered by individual consumers. According to the act, identity theft is defined as follows:</a:t>
            </a:r>
          </a:p>
          <a:p>
            <a:pPr lvl="1"/>
            <a:r>
              <a:rPr lang="en-US" dirty="0"/>
              <a:t>Whoever knowingly transfers or uses, without lawful authority, a means of identification of another person with the intent to commit, or otherwise promote, carry on, or facilitate any unlawful activity that constitutes a violation of federal law ...</a:t>
            </a:r>
          </a:p>
          <a:p>
            <a:r>
              <a:rPr lang="en-US" dirty="0"/>
              <a:t>Therefore, anyone who steals any name or number that may be used to identify a specific individual is committing a federal crime and may be forced to pay damages. While the CFAA covers certain aspects of identity theft, the ITADA addresses restitution and relief for the victims</a:t>
            </a:r>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Regulations - GLB</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57</a:t>
            </a:fld>
            <a:endParaRPr lang="en-US"/>
          </a:p>
        </p:txBody>
      </p:sp>
      <p:sp>
        <p:nvSpPr>
          <p:cNvPr id="4" name="Content Placeholder 3"/>
          <p:cNvSpPr>
            <a:spLocks noGrp="1"/>
          </p:cNvSpPr>
          <p:nvPr>
            <p:ph sz="quarter" idx="1"/>
          </p:nvPr>
        </p:nvSpPr>
        <p:spPr/>
        <p:txBody>
          <a:bodyPr/>
          <a:lstStyle/>
          <a:p>
            <a:r>
              <a:rPr lang="en-US" dirty="0"/>
              <a:t>Gramm-</a:t>
            </a:r>
            <a:r>
              <a:rPr lang="en-US" dirty="0" err="1"/>
              <a:t>LeachBliley</a:t>
            </a:r>
            <a:r>
              <a:rPr lang="en-US" dirty="0"/>
              <a:t> Act of 1999 (GLB)</a:t>
            </a:r>
          </a:p>
          <a:p>
            <a:pPr lvl="1"/>
            <a:r>
              <a:rPr lang="en-US" dirty="0"/>
              <a:t>Enacted to reform banking </a:t>
            </a:r>
            <a:r>
              <a:rPr lang="en-US" dirty="0" smtClean="0"/>
              <a:t>industry</a:t>
            </a:r>
            <a:endParaRPr lang="en-US" dirty="0"/>
          </a:p>
          <a:p>
            <a:pPr lvl="1"/>
            <a:r>
              <a:rPr lang="en-US" dirty="0"/>
              <a:t>Defines standards for safeguarding of non-public, personal information by financial </a:t>
            </a:r>
            <a:r>
              <a:rPr lang="en-US" dirty="0" smtClean="0"/>
              <a:t>institutions</a:t>
            </a:r>
            <a:endParaRPr lang="en-US" dirty="0"/>
          </a:p>
          <a:p>
            <a:pPr lvl="1"/>
            <a:r>
              <a:rPr lang="en-US" dirty="0"/>
              <a:t>Restrictions developed by many federal </a:t>
            </a:r>
            <a:r>
              <a:rPr lang="en-US" dirty="0" smtClean="0"/>
              <a:t>organizations</a:t>
            </a:r>
            <a:endParaRPr lang="en-US" dirty="0"/>
          </a:p>
          <a:p>
            <a:pPr lvl="1"/>
            <a:r>
              <a:rPr lang="en-US" dirty="0"/>
              <a:t>Organization are governed by the rule-set of the federal organization that they fall </a:t>
            </a:r>
            <a:r>
              <a:rPr lang="en-US" dirty="0" smtClean="0"/>
              <a:t>under</a:t>
            </a:r>
            <a:endParaRPr lang="en-US" dirty="0"/>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Regulations - Sarbanes-Oxley</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58</a:t>
            </a:fld>
            <a:endParaRPr lang="en-US"/>
          </a:p>
        </p:txBody>
      </p:sp>
      <p:sp>
        <p:nvSpPr>
          <p:cNvPr id="4" name="Content Placeholder 3"/>
          <p:cNvSpPr>
            <a:spLocks noGrp="1"/>
          </p:cNvSpPr>
          <p:nvPr>
            <p:ph sz="quarter" idx="1"/>
          </p:nvPr>
        </p:nvSpPr>
        <p:spPr/>
        <p:txBody>
          <a:bodyPr/>
          <a:lstStyle/>
          <a:p>
            <a:r>
              <a:rPr lang="en-US" dirty="0"/>
              <a:t>Places additional restrictions on public </a:t>
            </a:r>
            <a:r>
              <a:rPr lang="en-US" dirty="0" smtClean="0"/>
              <a:t>companies</a:t>
            </a:r>
            <a:endParaRPr lang="en-US" dirty="0"/>
          </a:p>
          <a:p>
            <a:pPr lvl="1"/>
            <a:r>
              <a:rPr lang="en-US" dirty="0"/>
              <a:t>Mandates “internal controls” for the purpose of financial </a:t>
            </a:r>
            <a:r>
              <a:rPr lang="en-US" dirty="0" smtClean="0"/>
              <a:t>reporting</a:t>
            </a:r>
            <a:endParaRPr lang="en-US" dirty="0"/>
          </a:p>
          <a:p>
            <a:pPr lvl="1"/>
            <a:r>
              <a:rPr lang="en-US" dirty="0"/>
              <a:t>Also mandates </a:t>
            </a:r>
            <a:r>
              <a:rPr lang="en-US"/>
              <a:t>an </a:t>
            </a:r>
            <a:r>
              <a:rPr lang="en-US" smtClean="0"/>
              <a:t>annual </a:t>
            </a:r>
            <a:r>
              <a:rPr lang="en-US" dirty="0"/>
              <a:t>review of these controls and their </a:t>
            </a:r>
            <a:r>
              <a:rPr lang="en-US" dirty="0" smtClean="0"/>
              <a:t>effectiveness</a:t>
            </a:r>
            <a:endParaRPr lang="en-US" dirty="0"/>
          </a:p>
          <a:p>
            <a:pPr lvl="1"/>
            <a:r>
              <a:rPr lang="en-US" dirty="0"/>
              <a:t>It is not clear whether an “internal control” includes information security policies and procedures.</a:t>
            </a:r>
          </a:p>
          <a:p>
            <a:pPr lvl="1"/>
            <a:r>
              <a:rPr lang="en-US" dirty="0"/>
              <a:t>Generally falls into computer securities “jurisdiction</a:t>
            </a:r>
            <a:r>
              <a:rPr lang="en-US" dirty="0" smtClean="0"/>
              <a:t>”</a:t>
            </a:r>
            <a:endParaRPr lang="en-US" dirty="0"/>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Regulations - HIPPA</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59</a:t>
            </a:fld>
            <a:endParaRPr lang="en-US"/>
          </a:p>
        </p:txBody>
      </p:sp>
      <p:sp>
        <p:nvSpPr>
          <p:cNvPr id="4" name="Content Placeholder 3"/>
          <p:cNvSpPr>
            <a:spLocks noGrp="1"/>
          </p:cNvSpPr>
          <p:nvPr>
            <p:ph sz="quarter" idx="1"/>
          </p:nvPr>
        </p:nvSpPr>
        <p:spPr/>
        <p:txBody>
          <a:bodyPr/>
          <a:lstStyle/>
          <a:p>
            <a:r>
              <a:rPr lang="en-US" dirty="0"/>
              <a:t>Health Insurance Portability and Accountability Act</a:t>
            </a:r>
          </a:p>
          <a:p>
            <a:pPr lvl="1"/>
            <a:r>
              <a:rPr lang="en-US" dirty="0"/>
              <a:t>Similar to GLB but for healthcare </a:t>
            </a:r>
            <a:r>
              <a:rPr lang="en-US" dirty="0" smtClean="0"/>
              <a:t>institutions</a:t>
            </a:r>
          </a:p>
          <a:p>
            <a:pPr lvl="1"/>
            <a:r>
              <a:rPr lang="en-US" dirty="0"/>
              <a:t>Protect individually identifiable health information</a:t>
            </a:r>
          </a:p>
          <a:p>
            <a:pPr lvl="1"/>
            <a:r>
              <a:rPr lang="en-US" dirty="0"/>
              <a:t>Requires the enactment of “appropriate administrative, technical and physical safeguards</a:t>
            </a:r>
            <a:r>
              <a:rPr lang="en-US" dirty="0" smtClean="0"/>
              <a:t>”</a:t>
            </a:r>
            <a:endParaRPr lang="en-US" dirty="0"/>
          </a:p>
          <a:p>
            <a:endParaRPr lang="en-US" dirty="0"/>
          </a:p>
        </p:txBody>
      </p:sp>
    </p:spTree>
    <p:extLst>
      <p:ext uri="{BB962C8B-B14F-4D97-AF65-F5344CB8AC3E}">
        <p14:creationId xmlns:p14="http://schemas.microsoft.com/office/powerpoint/2010/main" val="2497196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a:t>
            </a:r>
            <a:r>
              <a:rPr lang="en-US" dirty="0" smtClean="0"/>
              <a:t>Policy (cont.)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6</a:t>
            </a:fld>
            <a:endParaRPr lang="en-US"/>
          </a:p>
        </p:txBody>
      </p:sp>
      <p:sp>
        <p:nvSpPr>
          <p:cNvPr id="4" name="Content Placeholder 3"/>
          <p:cNvSpPr>
            <a:spLocks noGrp="1"/>
          </p:cNvSpPr>
          <p:nvPr>
            <p:ph sz="quarter" idx="1"/>
          </p:nvPr>
        </p:nvSpPr>
        <p:spPr/>
        <p:txBody>
          <a:bodyPr>
            <a:normAutofit/>
          </a:bodyPr>
          <a:lstStyle/>
          <a:p>
            <a:r>
              <a:rPr lang="en-US" dirty="0"/>
              <a:t>Defines </a:t>
            </a:r>
            <a:r>
              <a:rPr lang="en-US" dirty="0" smtClean="0"/>
              <a:t>assets</a:t>
            </a:r>
            <a:endParaRPr lang="en-US" dirty="0"/>
          </a:p>
          <a:p>
            <a:r>
              <a:rPr lang="en-US" dirty="0"/>
              <a:t>Describes security controls and </a:t>
            </a:r>
            <a:r>
              <a:rPr lang="en-US" dirty="0" smtClean="0"/>
              <a:t>activities</a:t>
            </a:r>
            <a:endParaRPr lang="en-US" dirty="0"/>
          </a:p>
          <a:p>
            <a:pPr lvl="1"/>
            <a:r>
              <a:rPr lang="en-US" dirty="0"/>
              <a:t>May or may not involve specific technologies or </a:t>
            </a:r>
            <a:r>
              <a:rPr lang="en-US" dirty="0" smtClean="0"/>
              <a:t>solutions</a:t>
            </a:r>
            <a:endParaRPr lang="en-US" dirty="0"/>
          </a:p>
          <a:p>
            <a:r>
              <a:rPr lang="en-US" dirty="0"/>
              <a:t>Identifies acceptable </a:t>
            </a:r>
            <a:r>
              <a:rPr lang="en-US" dirty="0" smtClean="0"/>
              <a:t>behaviors</a:t>
            </a:r>
            <a:endParaRPr lang="en-US" dirty="0"/>
          </a:p>
          <a:p>
            <a:r>
              <a:rPr lang="en-US" dirty="0"/>
              <a:t>Clarifies intentions and </a:t>
            </a:r>
            <a:r>
              <a:rPr lang="en-US" dirty="0" smtClean="0"/>
              <a:t>expectations</a:t>
            </a:r>
          </a:p>
          <a:p>
            <a:r>
              <a:rPr lang="en-US" dirty="0" smtClean="0"/>
              <a:t>Keeps </a:t>
            </a:r>
            <a:r>
              <a:rPr lang="en-US" dirty="0"/>
              <a:t>everyone informed</a:t>
            </a:r>
          </a:p>
          <a:p>
            <a:pPr lvl="2"/>
            <a:r>
              <a:rPr lang="en-US" dirty="0"/>
              <a:t>Security doesn’t work if employees / users do not know how to </a:t>
            </a:r>
            <a:r>
              <a:rPr lang="en-US" dirty="0" smtClean="0"/>
              <a:t>behave</a:t>
            </a:r>
            <a:endParaRPr lang="en-US" dirty="0"/>
          </a:p>
          <a:p>
            <a:r>
              <a:rPr lang="en-US" dirty="0" smtClean="0"/>
              <a:t>Limits </a:t>
            </a:r>
            <a:r>
              <a:rPr lang="en-US" dirty="0"/>
              <a:t>potential liability</a:t>
            </a:r>
          </a:p>
          <a:p>
            <a:endParaRPr lang="en-US" dirty="0"/>
          </a:p>
          <a:p>
            <a:endParaRPr lang="en-US" dirty="0"/>
          </a:p>
          <a:p>
            <a:endParaRPr lang="en-US" dirty="0"/>
          </a:p>
        </p:txBody>
      </p:sp>
    </p:spTree>
    <p:extLst>
      <p:ext uri="{BB962C8B-B14F-4D97-AF65-F5344CB8AC3E}">
        <p14:creationId xmlns:p14="http://schemas.microsoft.com/office/powerpoint/2010/main" val="36650552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Security Policy</a:t>
            </a:r>
          </a:p>
        </p:txBody>
      </p:sp>
      <p:sp>
        <p:nvSpPr>
          <p:cNvPr id="3" name="Slide Number Placeholder 2"/>
          <p:cNvSpPr>
            <a:spLocks noGrp="1"/>
          </p:cNvSpPr>
          <p:nvPr>
            <p:ph type="sldNum" sz="quarter" idx="12"/>
          </p:nvPr>
        </p:nvSpPr>
        <p:spPr/>
        <p:txBody>
          <a:bodyPr/>
          <a:lstStyle/>
          <a:p>
            <a:fld id="{B6F15528-21DE-4FAA-801E-634DDDAF4B2B}" type="slidenum">
              <a:rPr lang="en-US" smtClean="0"/>
              <a:pPr/>
              <a:t>7</a:t>
            </a:fld>
            <a:endParaRPr lang="en-US"/>
          </a:p>
        </p:txBody>
      </p:sp>
      <p:sp>
        <p:nvSpPr>
          <p:cNvPr id="4" name="Content Placeholder 3"/>
          <p:cNvSpPr>
            <a:spLocks noGrp="1"/>
          </p:cNvSpPr>
          <p:nvPr>
            <p:ph sz="quarter" idx="1"/>
          </p:nvPr>
        </p:nvSpPr>
        <p:spPr/>
        <p:txBody>
          <a:bodyPr>
            <a:normAutofit fontScale="92500" lnSpcReduction="10000"/>
          </a:bodyPr>
          <a:lstStyle/>
          <a:p>
            <a:r>
              <a:rPr lang="en-US" dirty="0"/>
              <a:t>Policies should be drafted with the whole organization in mind</a:t>
            </a:r>
          </a:p>
          <a:p>
            <a:pPr lvl="1"/>
            <a:r>
              <a:rPr lang="en-US" dirty="0"/>
              <a:t>IT / Security is ultimately responsible</a:t>
            </a:r>
          </a:p>
          <a:p>
            <a:pPr lvl="1"/>
            <a:r>
              <a:rPr lang="en-US" dirty="0"/>
              <a:t>But Security should enable, not impede!</a:t>
            </a:r>
          </a:p>
          <a:p>
            <a:pPr lvl="1"/>
            <a:r>
              <a:rPr lang="en-US" dirty="0"/>
              <a:t>May need input from other </a:t>
            </a:r>
            <a:r>
              <a:rPr lang="en-US" dirty="0" smtClean="0"/>
              <a:t>departments</a:t>
            </a:r>
            <a:endParaRPr lang="en-US" dirty="0"/>
          </a:p>
          <a:p>
            <a:pPr lvl="1"/>
            <a:r>
              <a:rPr lang="en-US" dirty="0"/>
              <a:t>May need help from other </a:t>
            </a:r>
            <a:r>
              <a:rPr lang="en-US" dirty="0" smtClean="0"/>
              <a:t>departments</a:t>
            </a:r>
            <a:endParaRPr lang="en-US" dirty="0"/>
          </a:p>
          <a:p>
            <a:pPr lvl="1"/>
            <a:r>
              <a:rPr lang="en-US" dirty="0"/>
              <a:t>It is particularly important to have management </a:t>
            </a:r>
            <a:r>
              <a:rPr lang="en-US" dirty="0" smtClean="0"/>
              <a:t>involved</a:t>
            </a:r>
            <a:endParaRPr lang="en-US" dirty="0"/>
          </a:p>
          <a:p>
            <a:r>
              <a:rPr lang="en-US" dirty="0"/>
              <a:t>Some potential contributors:</a:t>
            </a:r>
          </a:p>
          <a:p>
            <a:pPr lvl="1"/>
            <a:r>
              <a:rPr lang="en-US" dirty="0"/>
              <a:t>Human Resources</a:t>
            </a:r>
          </a:p>
          <a:p>
            <a:pPr lvl="1"/>
            <a:r>
              <a:rPr lang="en-US" dirty="0"/>
              <a:t>Legal</a:t>
            </a:r>
          </a:p>
          <a:p>
            <a:pPr lvl="1"/>
            <a:r>
              <a:rPr lang="en-US" dirty="0"/>
              <a:t>IT</a:t>
            </a:r>
          </a:p>
          <a:p>
            <a:pPr lvl="1"/>
            <a:r>
              <a:rPr lang="en-US" dirty="0"/>
              <a:t>Software Development</a:t>
            </a:r>
          </a:p>
          <a:p>
            <a:pPr lvl="1"/>
            <a:r>
              <a:rPr lang="en-US" dirty="0"/>
              <a:t>Customer Relations</a:t>
            </a:r>
          </a:p>
          <a:p>
            <a:pPr lvl="1"/>
            <a:r>
              <a:rPr lang="en-US" dirty="0"/>
              <a:t>Management</a:t>
            </a:r>
          </a:p>
          <a:p>
            <a:endParaRPr lang="en-US" dirty="0"/>
          </a:p>
        </p:txBody>
      </p:sp>
    </p:spTree>
    <p:extLst>
      <p:ext uri="{BB962C8B-B14F-4D97-AF65-F5344CB8AC3E}">
        <p14:creationId xmlns:p14="http://schemas.microsoft.com/office/powerpoint/2010/main" val="3665055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500"/>
                                        <p:tgtEl>
                                          <p:spTgt spid="4">
                                            <p:txEl>
                                              <p:pRg st="6" end="6"/>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7" end="7"/>
                                            </p:txEl>
                                          </p:spTgt>
                                        </p:tgtEl>
                                        <p:attrNameLst>
                                          <p:attrName>style.visibility</p:attrName>
                                        </p:attrNameLst>
                                      </p:cBhvr>
                                      <p:to>
                                        <p:strVal val="visible"/>
                                      </p:to>
                                    </p:set>
                                    <p:animEffect transition="in" filter="fade">
                                      <p:cBhvr>
                                        <p:cTn id="10" dur="500"/>
                                        <p:tgtEl>
                                          <p:spTgt spid="4">
                                            <p:txEl>
                                              <p:pRg st="7" end="7"/>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8" end="8"/>
                                            </p:txEl>
                                          </p:spTgt>
                                        </p:tgtEl>
                                        <p:attrNameLst>
                                          <p:attrName>style.visibility</p:attrName>
                                        </p:attrNameLst>
                                      </p:cBhvr>
                                      <p:to>
                                        <p:strVal val="visible"/>
                                      </p:to>
                                    </p:set>
                                    <p:animEffect transition="in" filter="fade">
                                      <p:cBhvr>
                                        <p:cTn id="13" dur="500"/>
                                        <p:tgtEl>
                                          <p:spTgt spid="4">
                                            <p:txEl>
                                              <p:pRg st="8" end="8"/>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9" end="9"/>
                                            </p:txEl>
                                          </p:spTgt>
                                        </p:tgtEl>
                                        <p:attrNameLst>
                                          <p:attrName>style.visibility</p:attrName>
                                        </p:attrNameLst>
                                      </p:cBhvr>
                                      <p:to>
                                        <p:strVal val="visible"/>
                                      </p:to>
                                    </p:set>
                                    <p:animEffect transition="in" filter="fade">
                                      <p:cBhvr>
                                        <p:cTn id="16" dur="500"/>
                                        <p:tgtEl>
                                          <p:spTgt spid="4">
                                            <p:txEl>
                                              <p:pRg st="9" end="9"/>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Effect transition="in" filter="fade">
                                      <p:cBhvr>
                                        <p:cTn id="19" dur="500"/>
                                        <p:tgtEl>
                                          <p:spTgt spid="4">
                                            <p:txEl>
                                              <p:pRg st="10" end="10"/>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txEl>
                                              <p:pRg st="11" end="11"/>
                                            </p:txEl>
                                          </p:spTgt>
                                        </p:tgtEl>
                                        <p:attrNameLst>
                                          <p:attrName>style.visibility</p:attrName>
                                        </p:attrNameLst>
                                      </p:cBhvr>
                                      <p:to>
                                        <p:strVal val="visible"/>
                                      </p:to>
                                    </p:set>
                                    <p:animEffect transition="in" filter="fade">
                                      <p:cBhvr>
                                        <p:cTn id="22" dur="500"/>
                                        <p:tgtEl>
                                          <p:spTgt spid="4">
                                            <p:txEl>
                                              <p:pRg st="11" end="11"/>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txEl>
                                              <p:pRg st="12" end="12"/>
                                            </p:txEl>
                                          </p:spTgt>
                                        </p:tgtEl>
                                        <p:attrNameLst>
                                          <p:attrName>style.visibility</p:attrName>
                                        </p:attrNameLst>
                                      </p:cBhvr>
                                      <p:to>
                                        <p:strVal val="visible"/>
                                      </p:to>
                                    </p:set>
                                    <p:animEffect transition="in" filter="fade">
                                      <p:cBhvr>
                                        <p:cTn id="25"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Security </a:t>
            </a:r>
            <a:r>
              <a:rPr lang="en-US" dirty="0" smtClean="0"/>
              <a:t>Policy (cont.)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sp>
        <p:nvSpPr>
          <p:cNvPr id="4" name="Content Placeholder 3"/>
          <p:cNvSpPr>
            <a:spLocks noGrp="1"/>
          </p:cNvSpPr>
          <p:nvPr>
            <p:ph sz="quarter" idx="1"/>
          </p:nvPr>
        </p:nvSpPr>
        <p:spPr/>
        <p:txBody>
          <a:bodyPr/>
          <a:lstStyle/>
          <a:p>
            <a:r>
              <a:rPr lang="en-US" dirty="0"/>
              <a:t>Audience</a:t>
            </a:r>
          </a:p>
          <a:p>
            <a:pPr lvl="1"/>
            <a:r>
              <a:rPr lang="en-US" dirty="0"/>
              <a:t>Policies should be written with an audience in </a:t>
            </a:r>
            <a:r>
              <a:rPr lang="en-US" dirty="0" smtClean="0"/>
              <a:t>mind</a:t>
            </a:r>
            <a:endParaRPr lang="en-US" dirty="0"/>
          </a:p>
          <a:p>
            <a:pPr lvl="2"/>
            <a:r>
              <a:rPr lang="en-US" dirty="0"/>
              <a:t>A policy may apply to a particular group of employees or all </a:t>
            </a:r>
            <a:r>
              <a:rPr lang="en-US" dirty="0" smtClean="0"/>
              <a:t>employees</a:t>
            </a:r>
            <a:endParaRPr lang="en-US" dirty="0"/>
          </a:p>
          <a:p>
            <a:pPr lvl="1"/>
            <a:r>
              <a:rPr lang="en-US" dirty="0"/>
              <a:t>The audience of a policy might be</a:t>
            </a:r>
          </a:p>
          <a:p>
            <a:pPr lvl="2"/>
            <a:r>
              <a:rPr lang="en-US" dirty="0"/>
              <a:t>Employees</a:t>
            </a:r>
          </a:p>
          <a:p>
            <a:pPr lvl="2"/>
            <a:r>
              <a:rPr lang="en-US" dirty="0"/>
              <a:t>Business peers</a:t>
            </a:r>
          </a:p>
          <a:p>
            <a:pPr lvl="2"/>
            <a:r>
              <a:rPr lang="en-US" dirty="0"/>
              <a:t>Contractors / Outsourced</a:t>
            </a:r>
          </a:p>
          <a:p>
            <a:pPr lvl="2"/>
            <a:r>
              <a:rPr lang="en-US" dirty="0"/>
              <a:t>Vendors</a:t>
            </a:r>
          </a:p>
          <a:p>
            <a:pPr lvl="2"/>
            <a:r>
              <a:rPr lang="en-US" dirty="0"/>
              <a:t>Customers</a:t>
            </a:r>
          </a:p>
          <a:p>
            <a:endParaRPr lang="en-US" dirty="0"/>
          </a:p>
        </p:txBody>
      </p:sp>
    </p:spTree>
    <p:extLst>
      <p:ext uri="{BB962C8B-B14F-4D97-AF65-F5344CB8AC3E}">
        <p14:creationId xmlns:p14="http://schemas.microsoft.com/office/powerpoint/2010/main" val="3665055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Heuristics for a Good </a:t>
            </a:r>
            <a:r>
              <a:rPr lang="en-US" dirty="0" smtClean="0"/>
              <a:t>Policy</a:t>
            </a:r>
            <a:r>
              <a:rPr lang="en-US" baseline="30000" dirty="0" smtClean="0"/>
              <a:t>*</a:t>
            </a:r>
            <a:endParaRPr lang="en-US" baseline="300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9</a:t>
            </a:fld>
            <a:endParaRPr lang="en-US"/>
          </a:p>
        </p:txBody>
      </p:sp>
      <p:sp>
        <p:nvSpPr>
          <p:cNvPr id="4" name="Content Placeholder 3"/>
          <p:cNvSpPr>
            <a:spLocks noGrp="1"/>
          </p:cNvSpPr>
          <p:nvPr>
            <p:ph sz="quarter" idx="1"/>
          </p:nvPr>
        </p:nvSpPr>
        <p:spPr/>
        <p:txBody>
          <a:bodyPr>
            <a:normAutofit fontScale="92500" lnSpcReduction="10000"/>
          </a:bodyPr>
          <a:lstStyle/>
          <a:p>
            <a:r>
              <a:rPr lang="en-US" dirty="0"/>
              <a:t>Must </a:t>
            </a:r>
            <a:r>
              <a:rPr lang="en-US" dirty="0" smtClean="0"/>
              <a:t>be</a:t>
            </a:r>
            <a:endParaRPr lang="en-US" dirty="0"/>
          </a:p>
          <a:p>
            <a:pPr lvl="1"/>
            <a:r>
              <a:rPr lang="en-US" dirty="0"/>
              <a:t>Implementable and </a:t>
            </a:r>
            <a:r>
              <a:rPr lang="en-US" dirty="0" smtClean="0"/>
              <a:t>enforceable</a:t>
            </a:r>
            <a:endParaRPr lang="en-US" dirty="0"/>
          </a:p>
          <a:p>
            <a:pPr lvl="1"/>
            <a:r>
              <a:rPr lang="en-US" dirty="0"/>
              <a:t>Concise and easy to </a:t>
            </a:r>
            <a:r>
              <a:rPr lang="en-US" dirty="0" smtClean="0"/>
              <a:t>understand</a:t>
            </a:r>
            <a:endParaRPr lang="en-US" dirty="0"/>
          </a:p>
          <a:p>
            <a:pPr lvl="1"/>
            <a:r>
              <a:rPr lang="en-US" dirty="0"/>
              <a:t>Balance production with </a:t>
            </a:r>
            <a:r>
              <a:rPr lang="en-US" dirty="0" smtClean="0"/>
              <a:t>protection</a:t>
            </a:r>
            <a:endParaRPr lang="en-US" dirty="0"/>
          </a:p>
          <a:p>
            <a:r>
              <a:rPr lang="en-US" dirty="0" smtClean="0"/>
              <a:t>Should</a:t>
            </a:r>
            <a:endParaRPr lang="en-US" dirty="0"/>
          </a:p>
          <a:p>
            <a:pPr lvl="1"/>
            <a:r>
              <a:rPr lang="en-US" dirty="0"/>
              <a:t>State the reasons why the policy is </a:t>
            </a:r>
            <a:r>
              <a:rPr lang="en-US" dirty="0" smtClean="0"/>
              <a:t>necessary</a:t>
            </a:r>
            <a:endParaRPr lang="en-US" dirty="0"/>
          </a:p>
          <a:p>
            <a:pPr lvl="1"/>
            <a:r>
              <a:rPr lang="en-US" dirty="0"/>
              <a:t>Describe what is covered by the </a:t>
            </a:r>
            <a:r>
              <a:rPr lang="en-US" dirty="0" smtClean="0"/>
              <a:t>policy</a:t>
            </a:r>
            <a:endParaRPr lang="en-US" dirty="0"/>
          </a:p>
          <a:p>
            <a:pPr lvl="1"/>
            <a:r>
              <a:rPr lang="en-US" dirty="0"/>
              <a:t>Define contacts and </a:t>
            </a:r>
            <a:r>
              <a:rPr lang="en-US" dirty="0" smtClean="0"/>
              <a:t>responsibilities</a:t>
            </a:r>
            <a:endParaRPr lang="en-US" dirty="0"/>
          </a:p>
          <a:p>
            <a:pPr lvl="1"/>
            <a:r>
              <a:rPr lang="en-US" dirty="0"/>
              <a:t>Discuss how violations will be </a:t>
            </a:r>
            <a:r>
              <a:rPr lang="en-US" dirty="0" smtClean="0"/>
              <a:t>handled</a:t>
            </a:r>
            <a:endParaRPr lang="en-US" dirty="0"/>
          </a:p>
          <a:p>
            <a:endParaRPr lang="en-US" dirty="0"/>
          </a:p>
          <a:p>
            <a:pPr marL="0" indent="0">
              <a:buNone/>
            </a:pPr>
            <a:r>
              <a:rPr lang="en-US" baseline="30000" dirty="0" smtClean="0"/>
              <a:t>*</a:t>
            </a:r>
            <a:r>
              <a:rPr lang="en-US" dirty="0" smtClean="0"/>
              <a:t> From </a:t>
            </a:r>
            <a:r>
              <a:rPr lang="en-US" dirty="0"/>
              <a:t>SANS Policy Framework </a:t>
            </a:r>
            <a:r>
              <a:rPr lang="en-US" dirty="0" smtClean="0"/>
              <a:t>Guide</a:t>
            </a:r>
          </a:p>
          <a:p>
            <a:pPr marL="0" lvl="1" indent="0">
              <a:spcBef>
                <a:spcPts val="600"/>
              </a:spcBef>
              <a:buClr>
                <a:schemeClr val="accent1"/>
              </a:buClr>
              <a:buNone/>
            </a:pPr>
            <a:r>
              <a:rPr lang="en-US" dirty="0" smtClean="0">
                <a:hlinkClick r:id="rId2"/>
              </a:rPr>
              <a:t>http</a:t>
            </a:r>
            <a:r>
              <a:rPr lang="en-US" dirty="0">
                <a:hlinkClick r:id="rId2"/>
              </a:rPr>
              <a:t>://www.sans.org/reading_room/whitepapers/policyissues/information-security-policy-development-guide-large-small-companies_1331</a:t>
            </a:r>
            <a:endParaRPr lang="en-US" dirty="0"/>
          </a:p>
          <a:p>
            <a:pPr marL="0" indent="0">
              <a:buNone/>
            </a:pPr>
            <a:endParaRPr lang="en-US" dirty="0"/>
          </a:p>
        </p:txBody>
      </p:sp>
    </p:spTree>
    <p:extLst>
      <p:ext uri="{BB962C8B-B14F-4D97-AF65-F5344CB8AC3E}">
        <p14:creationId xmlns:p14="http://schemas.microsoft.com/office/powerpoint/2010/main" val="3665055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500"/>
                                        <p:tgtEl>
                                          <p:spTgt spid="4">
                                            <p:txEl>
                                              <p:pRg st="4" end="4"/>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fade">
                                      <p:cBhvr>
                                        <p:cTn id="10" dur="500"/>
                                        <p:tgtEl>
                                          <p:spTgt spid="4">
                                            <p:txEl>
                                              <p:pRg st="5" end="5"/>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animEffect transition="in" filter="fade">
                                      <p:cBhvr>
                                        <p:cTn id="13" dur="500"/>
                                        <p:tgtEl>
                                          <p:spTgt spid="4">
                                            <p:txEl>
                                              <p:pRg st="6" end="6"/>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7" end="7"/>
                                            </p:txEl>
                                          </p:spTgt>
                                        </p:tgtEl>
                                        <p:attrNameLst>
                                          <p:attrName>style.visibility</p:attrName>
                                        </p:attrNameLst>
                                      </p:cBhvr>
                                      <p:to>
                                        <p:strVal val="visible"/>
                                      </p:to>
                                    </p:set>
                                    <p:animEffect transition="in" filter="fade">
                                      <p:cBhvr>
                                        <p:cTn id="16" dur="500"/>
                                        <p:tgtEl>
                                          <p:spTgt spid="4">
                                            <p:txEl>
                                              <p:pRg st="7" end="7"/>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Effect transition="in" filter="fade">
                                      <p:cBhvr>
                                        <p:cTn id="19"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3041</TotalTime>
  <Words>3558</Words>
  <Application>Microsoft Office PowerPoint</Application>
  <PresentationFormat>On-screen Show (4:3)</PresentationFormat>
  <Paragraphs>527</Paragraphs>
  <Slides>59</Slides>
  <Notes>0</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Origin</vt:lpstr>
      <vt:lpstr>Security Policy Forensics and Incident Response Legal Considerations </vt:lpstr>
      <vt:lpstr>Security Policy</vt:lpstr>
      <vt:lpstr>The Security Process</vt:lpstr>
      <vt:lpstr>Preparation</vt:lpstr>
      <vt:lpstr>Security Policy</vt:lpstr>
      <vt:lpstr>Security Policy (cont.)</vt:lpstr>
      <vt:lpstr>Developing a Security Policy</vt:lpstr>
      <vt:lpstr>Developing a Security Policy (cont.)</vt:lpstr>
      <vt:lpstr>Heuristics for a Good Policy*</vt:lpstr>
      <vt:lpstr>Example Policy Framework Template*</vt:lpstr>
      <vt:lpstr>Example Policy Framework Template (cont.)</vt:lpstr>
      <vt:lpstr>Example Policy Framework Template (cont.)</vt:lpstr>
      <vt:lpstr>Policies Everyone Should Have</vt:lpstr>
      <vt:lpstr>Policies Are Not Enough!</vt:lpstr>
      <vt:lpstr>Forensics and  Incident - Response </vt:lpstr>
      <vt:lpstr>Digital Forensics – What is it?</vt:lpstr>
      <vt:lpstr>Why is Digital Forensics Necessary?</vt:lpstr>
      <vt:lpstr>The Need for Digital Evidence</vt:lpstr>
      <vt:lpstr>Planning is Necessary</vt:lpstr>
      <vt:lpstr>Forming a Plan – First Steps</vt:lpstr>
      <vt:lpstr>Forming a Plan – First Steps (cont.)</vt:lpstr>
      <vt:lpstr>Incident Response Team</vt:lpstr>
      <vt:lpstr>The Disaster-Response Plan</vt:lpstr>
      <vt:lpstr>The Disaster-Response Plan (cont.)</vt:lpstr>
      <vt:lpstr>Responding to an Actual Incident</vt:lpstr>
      <vt:lpstr>Legal Requirements</vt:lpstr>
      <vt:lpstr>NIST Model for Digital Forensics*</vt:lpstr>
      <vt:lpstr>Data Collection</vt:lpstr>
      <vt:lpstr>Data Collection (cont.)</vt:lpstr>
      <vt:lpstr>Examination</vt:lpstr>
      <vt:lpstr>Analysis</vt:lpstr>
      <vt:lpstr>Reporting</vt:lpstr>
      <vt:lpstr>Key Points</vt:lpstr>
      <vt:lpstr>Legal Considerations</vt:lpstr>
      <vt:lpstr>Why Study Law?</vt:lpstr>
      <vt:lpstr>The Computer Fraud and Abuse Act (CFAA)</vt:lpstr>
      <vt:lpstr>CFAA</vt:lpstr>
      <vt:lpstr>“Protected Computers”</vt:lpstr>
      <vt:lpstr>CFAA Key Components</vt:lpstr>
      <vt:lpstr>Access Without Authorization</vt:lpstr>
      <vt:lpstr>Damage and Loss</vt:lpstr>
      <vt:lpstr>Damage and Loss (cont.)</vt:lpstr>
      <vt:lpstr>Upon Detecting an Attack</vt:lpstr>
      <vt:lpstr>Some Specific Offenses</vt:lpstr>
      <vt:lpstr>Penalties</vt:lpstr>
      <vt:lpstr>The Electronic Communications Privacy Act (ECPA)</vt:lpstr>
      <vt:lpstr>ECPA: Eavesdropping - Real Time Interception</vt:lpstr>
      <vt:lpstr>ECPA: Exceptions </vt:lpstr>
      <vt:lpstr>ECPA: Consent</vt:lpstr>
      <vt:lpstr>ECPA: Stored Communications</vt:lpstr>
      <vt:lpstr>Economic Espionage Act</vt:lpstr>
      <vt:lpstr>Criminal Infringement of a Copyright</vt:lpstr>
      <vt:lpstr>USC 18 § 2252 and 18 § 2252A</vt:lpstr>
      <vt:lpstr>Wire Fraud Act</vt:lpstr>
      <vt:lpstr>National Stolen Property Act</vt:lpstr>
      <vt:lpstr>The Identity Theft and Assumption Deterrence Act</vt:lpstr>
      <vt:lpstr>Regulations - GLB</vt:lpstr>
      <vt:lpstr>Regulations - Sarbanes-Oxley</vt:lpstr>
      <vt:lpstr>Regulations - HIPPA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Introduction</dc:title>
  <dc:creator>Amir</dc:creator>
  <cp:lastModifiedBy>Amir Masoumzadeh</cp:lastModifiedBy>
  <cp:revision>492</cp:revision>
  <dcterms:created xsi:type="dcterms:W3CDTF">2006-08-16T00:00:00Z</dcterms:created>
  <dcterms:modified xsi:type="dcterms:W3CDTF">2013-04-11T15:22:02Z</dcterms:modified>
</cp:coreProperties>
</file>